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9" r:id="rId4"/>
    <p:sldId id="266" r:id="rId5"/>
    <p:sldId id="260" r:id="rId6"/>
    <p:sldId id="265" r:id="rId7"/>
    <p:sldId id="262" r:id="rId8"/>
    <p:sldId id="261" r:id="rId9"/>
    <p:sldId id="264" r:id="rId10"/>
    <p:sldId id="267" r:id="rId11"/>
    <p:sldId id="258" r:id="rId12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14" autoAdjust="0"/>
    <p:restoredTop sz="94660"/>
  </p:normalViewPr>
  <p:slideViewPr>
    <p:cSldViewPr snapToGrid="0">
      <p:cViewPr varScale="1">
        <p:scale>
          <a:sx n="62" d="100"/>
          <a:sy n="62" d="100"/>
        </p:scale>
        <p:origin x="903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10" Type="http://schemas.openxmlformats.org/officeDocument/2006/relationships/image" Target="../media/image17.wmf"/><Relationship Id="rId4" Type="http://schemas.openxmlformats.org/officeDocument/2006/relationships/image" Target="../media/image11.wmf"/><Relationship Id="rId9" Type="http://schemas.openxmlformats.org/officeDocument/2006/relationships/image" Target="../media/image16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image" Target="../media/image26.wmf"/><Relationship Id="rId3" Type="http://schemas.openxmlformats.org/officeDocument/2006/relationships/image" Target="../media/image10.wmf"/><Relationship Id="rId7" Type="http://schemas.openxmlformats.org/officeDocument/2006/relationships/image" Target="../media/image11.wmf"/><Relationship Id="rId12" Type="http://schemas.openxmlformats.org/officeDocument/2006/relationships/image" Target="../media/image25.wmf"/><Relationship Id="rId17" Type="http://schemas.openxmlformats.org/officeDocument/2006/relationships/image" Target="../media/image30.wmf"/><Relationship Id="rId2" Type="http://schemas.openxmlformats.org/officeDocument/2006/relationships/image" Target="../media/image9.wmf"/><Relationship Id="rId16" Type="http://schemas.openxmlformats.org/officeDocument/2006/relationships/image" Target="../media/image29.wmf"/><Relationship Id="rId1" Type="http://schemas.openxmlformats.org/officeDocument/2006/relationships/image" Target="../media/image8.wmf"/><Relationship Id="rId6" Type="http://schemas.openxmlformats.org/officeDocument/2006/relationships/image" Target="../media/image20.wmf"/><Relationship Id="rId11" Type="http://schemas.openxmlformats.org/officeDocument/2006/relationships/image" Target="../media/image24.wmf"/><Relationship Id="rId5" Type="http://schemas.openxmlformats.org/officeDocument/2006/relationships/image" Target="../media/image19.wmf"/><Relationship Id="rId15" Type="http://schemas.openxmlformats.org/officeDocument/2006/relationships/image" Target="../media/image28.wmf"/><Relationship Id="rId10" Type="http://schemas.openxmlformats.org/officeDocument/2006/relationships/image" Target="../media/image23.wmf"/><Relationship Id="rId4" Type="http://schemas.openxmlformats.org/officeDocument/2006/relationships/image" Target="../media/image18.wmf"/><Relationship Id="rId9" Type="http://schemas.openxmlformats.org/officeDocument/2006/relationships/image" Target="../media/image22.wmf"/><Relationship Id="rId14" Type="http://schemas.openxmlformats.org/officeDocument/2006/relationships/image" Target="../media/image27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13" Type="http://schemas.openxmlformats.org/officeDocument/2006/relationships/image" Target="../media/image41.wmf"/><Relationship Id="rId18" Type="http://schemas.openxmlformats.org/officeDocument/2006/relationships/image" Target="../media/image46.wmf"/><Relationship Id="rId26" Type="http://schemas.openxmlformats.org/officeDocument/2006/relationships/image" Target="../media/image54.wmf"/><Relationship Id="rId3" Type="http://schemas.openxmlformats.org/officeDocument/2006/relationships/image" Target="../media/image31.wmf"/><Relationship Id="rId21" Type="http://schemas.openxmlformats.org/officeDocument/2006/relationships/image" Target="../media/image49.wmf"/><Relationship Id="rId7" Type="http://schemas.openxmlformats.org/officeDocument/2006/relationships/image" Target="../media/image35.wmf"/><Relationship Id="rId12" Type="http://schemas.openxmlformats.org/officeDocument/2006/relationships/image" Target="../media/image40.wmf"/><Relationship Id="rId17" Type="http://schemas.openxmlformats.org/officeDocument/2006/relationships/image" Target="../media/image45.wmf"/><Relationship Id="rId25" Type="http://schemas.openxmlformats.org/officeDocument/2006/relationships/image" Target="../media/image53.wmf"/><Relationship Id="rId2" Type="http://schemas.openxmlformats.org/officeDocument/2006/relationships/image" Target="../media/image9.wmf"/><Relationship Id="rId16" Type="http://schemas.openxmlformats.org/officeDocument/2006/relationships/image" Target="../media/image44.wmf"/><Relationship Id="rId20" Type="http://schemas.openxmlformats.org/officeDocument/2006/relationships/image" Target="../media/image48.wmf"/><Relationship Id="rId1" Type="http://schemas.openxmlformats.org/officeDocument/2006/relationships/image" Target="../media/image8.wmf"/><Relationship Id="rId6" Type="http://schemas.openxmlformats.org/officeDocument/2006/relationships/image" Target="../media/image34.wmf"/><Relationship Id="rId11" Type="http://schemas.openxmlformats.org/officeDocument/2006/relationships/image" Target="../media/image39.wmf"/><Relationship Id="rId24" Type="http://schemas.openxmlformats.org/officeDocument/2006/relationships/image" Target="../media/image52.wmf"/><Relationship Id="rId5" Type="http://schemas.openxmlformats.org/officeDocument/2006/relationships/image" Target="../media/image33.wmf"/><Relationship Id="rId15" Type="http://schemas.openxmlformats.org/officeDocument/2006/relationships/image" Target="../media/image43.wmf"/><Relationship Id="rId23" Type="http://schemas.openxmlformats.org/officeDocument/2006/relationships/image" Target="../media/image51.wmf"/><Relationship Id="rId10" Type="http://schemas.openxmlformats.org/officeDocument/2006/relationships/image" Target="../media/image38.wmf"/><Relationship Id="rId19" Type="http://schemas.openxmlformats.org/officeDocument/2006/relationships/image" Target="../media/image47.wmf"/><Relationship Id="rId4" Type="http://schemas.openxmlformats.org/officeDocument/2006/relationships/image" Target="../media/image32.wmf"/><Relationship Id="rId9" Type="http://schemas.openxmlformats.org/officeDocument/2006/relationships/image" Target="../media/image37.wmf"/><Relationship Id="rId14" Type="http://schemas.openxmlformats.org/officeDocument/2006/relationships/image" Target="../media/image42.wmf"/><Relationship Id="rId22" Type="http://schemas.openxmlformats.org/officeDocument/2006/relationships/image" Target="../media/image5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C31114-E032-4B61-9FEC-621CBA6B60E7}" type="datetimeFigureOut">
              <a:rPr lang="en-CA" smtClean="0"/>
              <a:pPr/>
              <a:t>2015-03-14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CB0FFE-CAB2-47E0-8B32-7C3FB12DDCBA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71152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CB0FFE-CAB2-47E0-8B32-7C3FB12DDCBA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023230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CB0FFE-CAB2-47E0-8B32-7C3FB12DDCBA}" type="slidenum">
              <a:rPr lang="en-CA" smtClean="0"/>
              <a:pPr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289509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CB0FFE-CAB2-47E0-8B32-7C3FB12DDCBA}" type="slidenum">
              <a:rPr lang="en-CA" smtClean="0"/>
              <a:pPr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704808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CB0FFE-CAB2-47E0-8B32-7C3FB12DDCBA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68946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CB0FFE-CAB2-47E0-8B32-7C3FB12DDCBA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616337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CB0FFE-CAB2-47E0-8B32-7C3FB12DDCBA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73652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CB0FFE-CAB2-47E0-8B32-7C3FB12DDCBA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406233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CB0FFE-CAB2-47E0-8B32-7C3FB12DDCBA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485467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CB0FFE-CAB2-47E0-8B32-7C3FB12DDCBA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793249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CB0FFE-CAB2-47E0-8B32-7C3FB12DDCBA}" type="slidenum">
              <a:rPr lang="en-CA" smtClean="0"/>
              <a:pPr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76650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CB0FFE-CAB2-47E0-8B32-7C3FB12DDCBA}" type="slidenum">
              <a:rPr lang="en-CA" smtClean="0"/>
              <a:pPr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50175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B80B2AF-81AA-4052-9D0C-CB96CAD526B5}" type="datetimeFigureOut">
              <a:rPr lang="en-CA" smtClean="0"/>
              <a:pPr/>
              <a:t>2015-03-14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492DB13-DA5F-4E70-A4AE-F2F51A5505B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0B2AF-81AA-4052-9D0C-CB96CAD526B5}" type="datetimeFigureOut">
              <a:rPr lang="en-CA" smtClean="0"/>
              <a:pPr/>
              <a:t>2015-03-14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2DB13-DA5F-4E70-A4AE-F2F51A5505B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0B2AF-81AA-4052-9D0C-CB96CAD526B5}" type="datetimeFigureOut">
              <a:rPr lang="en-CA" smtClean="0"/>
              <a:pPr/>
              <a:t>2015-03-14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2DB13-DA5F-4E70-A4AE-F2F51A5505B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B80B2AF-81AA-4052-9D0C-CB96CAD526B5}" type="datetimeFigureOut">
              <a:rPr lang="en-CA" smtClean="0"/>
              <a:pPr/>
              <a:t>2015-03-14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492DB13-DA5F-4E70-A4AE-F2F51A5505B6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B80B2AF-81AA-4052-9D0C-CB96CAD526B5}" type="datetimeFigureOut">
              <a:rPr lang="en-CA" smtClean="0"/>
              <a:pPr/>
              <a:t>2015-03-14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492DB13-DA5F-4E70-A4AE-F2F51A5505B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0B2AF-81AA-4052-9D0C-CB96CAD526B5}" type="datetimeFigureOut">
              <a:rPr lang="en-CA" smtClean="0"/>
              <a:pPr/>
              <a:t>2015-03-14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2DB13-DA5F-4E70-A4AE-F2F51A5505B6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0B2AF-81AA-4052-9D0C-CB96CAD526B5}" type="datetimeFigureOut">
              <a:rPr lang="en-CA" smtClean="0"/>
              <a:pPr/>
              <a:t>2015-03-14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2DB13-DA5F-4E70-A4AE-F2F51A5505B6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B80B2AF-81AA-4052-9D0C-CB96CAD526B5}" type="datetimeFigureOut">
              <a:rPr lang="en-CA" smtClean="0"/>
              <a:pPr/>
              <a:t>2015-03-14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492DB13-DA5F-4E70-A4AE-F2F51A5505B6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0B2AF-81AA-4052-9D0C-CB96CAD526B5}" type="datetimeFigureOut">
              <a:rPr lang="en-CA" smtClean="0"/>
              <a:pPr/>
              <a:t>2015-03-14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2DB13-DA5F-4E70-A4AE-F2F51A5505B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B80B2AF-81AA-4052-9D0C-CB96CAD526B5}" type="datetimeFigureOut">
              <a:rPr lang="en-CA" smtClean="0"/>
              <a:pPr/>
              <a:t>2015-03-14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492DB13-DA5F-4E70-A4AE-F2F51A5505B6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B80B2AF-81AA-4052-9D0C-CB96CAD526B5}" type="datetimeFigureOut">
              <a:rPr lang="en-CA" smtClean="0"/>
              <a:pPr/>
              <a:t>2015-03-14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492DB13-DA5F-4E70-A4AE-F2F51A5505B6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B80B2AF-81AA-4052-9D0C-CB96CAD526B5}" type="datetimeFigureOut">
              <a:rPr lang="en-CA" smtClean="0"/>
              <a:pPr/>
              <a:t>2015-03-14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492DB13-DA5F-4E70-A4AE-F2F51A5505B6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3.wmf"/><Relationship Id="rId18" Type="http://schemas.openxmlformats.org/officeDocument/2006/relationships/oleObject" Target="../embeddings/oleObject35.bin"/><Relationship Id="rId26" Type="http://schemas.openxmlformats.org/officeDocument/2006/relationships/oleObject" Target="../embeddings/oleObject39.bin"/><Relationship Id="rId39" Type="http://schemas.openxmlformats.org/officeDocument/2006/relationships/image" Target="../media/image46.wmf"/><Relationship Id="rId21" Type="http://schemas.openxmlformats.org/officeDocument/2006/relationships/image" Target="../media/image37.wmf"/><Relationship Id="rId34" Type="http://schemas.openxmlformats.org/officeDocument/2006/relationships/oleObject" Target="../embeddings/oleObject43.bin"/><Relationship Id="rId42" Type="http://schemas.openxmlformats.org/officeDocument/2006/relationships/image" Target="../media/image47.wmf"/><Relationship Id="rId47" Type="http://schemas.openxmlformats.org/officeDocument/2006/relationships/oleObject" Target="../embeddings/oleObject49.bin"/><Relationship Id="rId50" Type="http://schemas.openxmlformats.org/officeDocument/2006/relationships/image" Target="../media/image51.wmf"/><Relationship Id="rId55" Type="http://schemas.openxmlformats.org/officeDocument/2006/relationships/oleObject" Target="../embeddings/oleObject53.bin"/><Relationship Id="rId7" Type="http://schemas.openxmlformats.org/officeDocument/2006/relationships/image" Target="../media/image9.wmf"/><Relationship Id="rId12" Type="http://schemas.openxmlformats.org/officeDocument/2006/relationships/oleObject" Target="../embeddings/oleObject32.bin"/><Relationship Id="rId17" Type="http://schemas.openxmlformats.org/officeDocument/2006/relationships/image" Target="../media/image35.wmf"/><Relationship Id="rId25" Type="http://schemas.openxmlformats.org/officeDocument/2006/relationships/image" Target="../media/image39.wmf"/><Relationship Id="rId33" Type="http://schemas.openxmlformats.org/officeDocument/2006/relationships/image" Target="../media/image43.wmf"/><Relationship Id="rId38" Type="http://schemas.openxmlformats.org/officeDocument/2006/relationships/oleObject" Target="../embeddings/oleObject45.bin"/><Relationship Id="rId46" Type="http://schemas.openxmlformats.org/officeDocument/2006/relationships/image" Target="../media/image4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4.bin"/><Relationship Id="rId20" Type="http://schemas.openxmlformats.org/officeDocument/2006/relationships/oleObject" Target="../embeddings/oleObject36.bin"/><Relationship Id="rId29" Type="http://schemas.openxmlformats.org/officeDocument/2006/relationships/image" Target="../media/image41.wmf"/><Relationship Id="rId41" Type="http://schemas.openxmlformats.org/officeDocument/2006/relationships/oleObject" Target="../embeddings/oleObject46.bin"/><Relationship Id="rId54" Type="http://schemas.openxmlformats.org/officeDocument/2006/relationships/image" Target="../media/image53.wmf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9.bin"/><Relationship Id="rId11" Type="http://schemas.openxmlformats.org/officeDocument/2006/relationships/image" Target="../media/image32.wmf"/><Relationship Id="rId24" Type="http://schemas.openxmlformats.org/officeDocument/2006/relationships/oleObject" Target="../embeddings/oleObject38.bin"/><Relationship Id="rId32" Type="http://schemas.openxmlformats.org/officeDocument/2006/relationships/oleObject" Target="../embeddings/oleObject42.bin"/><Relationship Id="rId37" Type="http://schemas.openxmlformats.org/officeDocument/2006/relationships/image" Target="../media/image45.wmf"/><Relationship Id="rId40" Type="http://schemas.openxmlformats.org/officeDocument/2006/relationships/hyperlink" Target="http://www.waldomaths.com/Reflections1NLW.jsp" TargetMode="External"/><Relationship Id="rId45" Type="http://schemas.openxmlformats.org/officeDocument/2006/relationships/oleObject" Target="../embeddings/oleObject48.bin"/><Relationship Id="rId53" Type="http://schemas.openxmlformats.org/officeDocument/2006/relationships/oleObject" Target="../embeddings/oleObject52.bin"/><Relationship Id="rId5" Type="http://schemas.openxmlformats.org/officeDocument/2006/relationships/image" Target="../media/image8.wmf"/><Relationship Id="rId15" Type="http://schemas.openxmlformats.org/officeDocument/2006/relationships/image" Target="../media/image34.wmf"/><Relationship Id="rId23" Type="http://schemas.openxmlformats.org/officeDocument/2006/relationships/image" Target="../media/image38.wmf"/><Relationship Id="rId28" Type="http://schemas.openxmlformats.org/officeDocument/2006/relationships/oleObject" Target="../embeddings/oleObject40.bin"/><Relationship Id="rId36" Type="http://schemas.openxmlformats.org/officeDocument/2006/relationships/oleObject" Target="../embeddings/oleObject44.bin"/><Relationship Id="rId49" Type="http://schemas.openxmlformats.org/officeDocument/2006/relationships/oleObject" Target="../embeddings/oleObject50.bin"/><Relationship Id="rId10" Type="http://schemas.openxmlformats.org/officeDocument/2006/relationships/oleObject" Target="../embeddings/oleObject31.bin"/><Relationship Id="rId19" Type="http://schemas.openxmlformats.org/officeDocument/2006/relationships/image" Target="../media/image36.wmf"/><Relationship Id="rId31" Type="http://schemas.openxmlformats.org/officeDocument/2006/relationships/image" Target="../media/image42.wmf"/><Relationship Id="rId44" Type="http://schemas.openxmlformats.org/officeDocument/2006/relationships/image" Target="../media/image48.wmf"/><Relationship Id="rId52" Type="http://schemas.openxmlformats.org/officeDocument/2006/relationships/image" Target="../media/image52.wmf"/><Relationship Id="rId4" Type="http://schemas.openxmlformats.org/officeDocument/2006/relationships/oleObject" Target="../embeddings/oleObject28.bin"/><Relationship Id="rId9" Type="http://schemas.openxmlformats.org/officeDocument/2006/relationships/image" Target="../media/image31.wmf"/><Relationship Id="rId14" Type="http://schemas.openxmlformats.org/officeDocument/2006/relationships/oleObject" Target="../embeddings/oleObject33.bin"/><Relationship Id="rId22" Type="http://schemas.openxmlformats.org/officeDocument/2006/relationships/oleObject" Target="../embeddings/oleObject37.bin"/><Relationship Id="rId27" Type="http://schemas.openxmlformats.org/officeDocument/2006/relationships/image" Target="../media/image40.wmf"/><Relationship Id="rId30" Type="http://schemas.openxmlformats.org/officeDocument/2006/relationships/oleObject" Target="../embeddings/oleObject41.bin"/><Relationship Id="rId35" Type="http://schemas.openxmlformats.org/officeDocument/2006/relationships/image" Target="../media/image44.wmf"/><Relationship Id="rId43" Type="http://schemas.openxmlformats.org/officeDocument/2006/relationships/oleObject" Target="../embeddings/oleObject47.bin"/><Relationship Id="rId48" Type="http://schemas.openxmlformats.org/officeDocument/2006/relationships/image" Target="../media/image50.wmf"/><Relationship Id="rId56" Type="http://schemas.openxmlformats.org/officeDocument/2006/relationships/image" Target="../media/image54.wmf"/><Relationship Id="rId8" Type="http://schemas.openxmlformats.org/officeDocument/2006/relationships/oleObject" Target="../embeddings/oleObject30.bin"/><Relationship Id="rId51" Type="http://schemas.openxmlformats.org/officeDocument/2006/relationships/oleObject" Target="../embeddings/oleObject51.bin"/><Relationship Id="rId3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12.wmf"/><Relationship Id="rId18" Type="http://schemas.openxmlformats.org/officeDocument/2006/relationships/oleObject" Target="../embeddings/oleObject8.bin"/><Relationship Id="rId3" Type="http://schemas.openxmlformats.org/officeDocument/2006/relationships/notesSlide" Target="../notesSlides/notesSlide8.xml"/><Relationship Id="rId21" Type="http://schemas.openxmlformats.org/officeDocument/2006/relationships/image" Target="../media/image16.wmf"/><Relationship Id="rId7" Type="http://schemas.openxmlformats.org/officeDocument/2006/relationships/image" Target="../media/image9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1.wmf"/><Relationship Id="rId24" Type="http://schemas.openxmlformats.org/officeDocument/2006/relationships/hyperlink" Target="http://www.waldomaths.com/Reflections1NLW.jsp" TargetMode="External"/><Relationship Id="rId5" Type="http://schemas.openxmlformats.org/officeDocument/2006/relationships/image" Target="../media/image8.wmf"/><Relationship Id="rId15" Type="http://schemas.openxmlformats.org/officeDocument/2006/relationships/image" Target="../media/image13.wmf"/><Relationship Id="rId23" Type="http://schemas.openxmlformats.org/officeDocument/2006/relationships/image" Target="../media/image17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15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10.w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image" Target="../media/image19.wmf"/><Relationship Id="rId18" Type="http://schemas.openxmlformats.org/officeDocument/2006/relationships/oleObject" Target="../embeddings/oleObject18.bin"/><Relationship Id="rId26" Type="http://schemas.openxmlformats.org/officeDocument/2006/relationships/oleObject" Target="../embeddings/oleObject22.bin"/><Relationship Id="rId3" Type="http://schemas.openxmlformats.org/officeDocument/2006/relationships/notesSlide" Target="../notesSlides/notesSlide9.xml"/><Relationship Id="rId21" Type="http://schemas.openxmlformats.org/officeDocument/2006/relationships/image" Target="../media/image22.wmf"/><Relationship Id="rId34" Type="http://schemas.openxmlformats.org/officeDocument/2006/relationships/oleObject" Target="../embeddings/oleObject26.bin"/><Relationship Id="rId7" Type="http://schemas.openxmlformats.org/officeDocument/2006/relationships/image" Target="../media/image9.wmf"/><Relationship Id="rId12" Type="http://schemas.openxmlformats.org/officeDocument/2006/relationships/oleObject" Target="../embeddings/oleObject15.bin"/><Relationship Id="rId17" Type="http://schemas.openxmlformats.org/officeDocument/2006/relationships/image" Target="../media/image11.wmf"/><Relationship Id="rId25" Type="http://schemas.openxmlformats.org/officeDocument/2006/relationships/image" Target="../media/image24.wmf"/><Relationship Id="rId33" Type="http://schemas.openxmlformats.org/officeDocument/2006/relationships/image" Target="../media/image28.wmf"/><Relationship Id="rId38" Type="http://schemas.openxmlformats.org/officeDocument/2006/relationships/hyperlink" Target="http://www.waldomaths.com/Reflections1NLW.jsp" TargetMode="External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7.bin"/><Relationship Id="rId20" Type="http://schemas.openxmlformats.org/officeDocument/2006/relationships/oleObject" Target="../embeddings/oleObject19.bin"/><Relationship Id="rId29" Type="http://schemas.openxmlformats.org/officeDocument/2006/relationships/image" Target="../media/image26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8.wmf"/><Relationship Id="rId24" Type="http://schemas.openxmlformats.org/officeDocument/2006/relationships/oleObject" Target="../embeddings/oleObject21.bin"/><Relationship Id="rId32" Type="http://schemas.openxmlformats.org/officeDocument/2006/relationships/oleObject" Target="../embeddings/oleObject25.bin"/><Relationship Id="rId37" Type="http://schemas.openxmlformats.org/officeDocument/2006/relationships/image" Target="../media/image30.wmf"/><Relationship Id="rId5" Type="http://schemas.openxmlformats.org/officeDocument/2006/relationships/image" Target="../media/image8.wmf"/><Relationship Id="rId15" Type="http://schemas.openxmlformats.org/officeDocument/2006/relationships/image" Target="../media/image20.wmf"/><Relationship Id="rId23" Type="http://schemas.openxmlformats.org/officeDocument/2006/relationships/image" Target="../media/image23.wmf"/><Relationship Id="rId28" Type="http://schemas.openxmlformats.org/officeDocument/2006/relationships/oleObject" Target="../embeddings/oleObject23.bin"/><Relationship Id="rId36" Type="http://schemas.openxmlformats.org/officeDocument/2006/relationships/oleObject" Target="../embeddings/oleObject27.bin"/><Relationship Id="rId10" Type="http://schemas.openxmlformats.org/officeDocument/2006/relationships/oleObject" Target="../embeddings/oleObject14.bin"/><Relationship Id="rId19" Type="http://schemas.openxmlformats.org/officeDocument/2006/relationships/image" Target="../media/image21.wmf"/><Relationship Id="rId31" Type="http://schemas.openxmlformats.org/officeDocument/2006/relationships/image" Target="../media/image27.wmf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0.wmf"/><Relationship Id="rId14" Type="http://schemas.openxmlformats.org/officeDocument/2006/relationships/oleObject" Target="../embeddings/oleObject16.bin"/><Relationship Id="rId22" Type="http://schemas.openxmlformats.org/officeDocument/2006/relationships/oleObject" Target="../embeddings/oleObject20.bin"/><Relationship Id="rId27" Type="http://schemas.openxmlformats.org/officeDocument/2006/relationships/image" Target="../media/image25.wmf"/><Relationship Id="rId30" Type="http://schemas.openxmlformats.org/officeDocument/2006/relationships/oleObject" Target="../embeddings/oleObject24.bin"/><Relationship Id="rId35" Type="http://schemas.openxmlformats.org/officeDocument/2006/relationships/image" Target="../media/image2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Section 7.5</a:t>
            </a:r>
            <a:br>
              <a:rPr lang="en-CA" dirty="0" smtClean="0"/>
            </a:br>
            <a:r>
              <a:rPr lang="en-CA" dirty="0" smtClean="0"/>
              <a:t>Reflections and Line Symmetry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875213" y="6611938"/>
            <a:ext cx="426878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1000"/>
              <a:t>©Copyright All Rights Reserved to Homework Depot at www.BCMath.ca</a:t>
            </a:r>
          </a:p>
        </p:txBody>
      </p:sp>
    </p:spTree>
    <p:extLst>
      <p:ext uri="{BB962C8B-B14F-4D97-AF65-F5344CB8AC3E}">
        <p14:creationId xmlns:p14="http://schemas.microsoft.com/office/powerpoint/2010/main" val="347999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996" y="171402"/>
            <a:ext cx="8686800" cy="1143000"/>
          </a:xfrm>
        </p:spPr>
        <p:txBody>
          <a:bodyPr>
            <a:noAutofit/>
          </a:bodyPr>
          <a:lstStyle/>
          <a:p>
            <a:r>
              <a:rPr lang="en-CA" sz="2400" dirty="0" smtClean="0"/>
              <a:t>Ex: Given following diagram, draw the image after the reflection over the line y=x.  Label the coordinates of the image: </a:t>
            </a:r>
            <a:endParaRPr lang="en-CA" sz="2400" dirty="0"/>
          </a:p>
        </p:txBody>
      </p:sp>
      <p:grpSp>
        <p:nvGrpSpPr>
          <p:cNvPr id="4" name="Group 5"/>
          <p:cNvGrpSpPr>
            <a:grpSpLocks noChangeAspect="1"/>
          </p:cNvGrpSpPr>
          <p:nvPr/>
        </p:nvGrpSpPr>
        <p:grpSpPr bwMode="auto">
          <a:xfrm>
            <a:off x="173421" y="1576551"/>
            <a:ext cx="4901042" cy="4887308"/>
            <a:chOff x="-960" y="339"/>
            <a:chExt cx="2902" cy="3642"/>
          </a:xfrm>
        </p:grpSpPr>
        <p:sp>
          <p:nvSpPr>
            <p:cNvPr id="5" name="AutoShape 4"/>
            <p:cNvSpPr>
              <a:spLocks noChangeAspect="1" noChangeArrowheads="1" noTextEdit="1"/>
            </p:cNvSpPr>
            <p:nvPr/>
          </p:nvSpPr>
          <p:spPr bwMode="auto">
            <a:xfrm>
              <a:off x="-960" y="339"/>
              <a:ext cx="2902" cy="3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-958" y="345"/>
              <a:ext cx="2898" cy="3630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 flipV="1">
              <a:off x="-717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 flipV="1">
              <a:off x="-715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 flipV="1">
              <a:off x="-475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 flipV="1">
              <a:off x="-473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 flipV="1">
              <a:off x="-235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 flipV="1">
              <a:off x="-232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 flipV="1">
              <a:off x="6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 flipV="1">
              <a:off x="8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 flipV="1">
              <a:off x="248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 flipV="1">
              <a:off x="251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 flipV="1">
              <a:off x="729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 flipV="1">
              <a:off x="731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 flipV="1">
              <a:off x="972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 flipV="1">
              <a:off x="974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 flipV="1">
              <a:off x="1212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 flipV="1">
              <a:off x="1214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 flipV="1">
              <a:off x="1452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" name="Line 24"/>
            <p:cNvSpPr>
              <a:spLocks noChangeShapeType="1"/>
            </p:cNvSpPr>
            <p:nvPr/>
          </p:nvSpPr>
          <p:spPr bwMode="auto">
            <a:xfrm flipV="1">
              <a:off x="1455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" name="Line 25"/>
            <p:cNvSpPr>
              <a:spLocks noChangeShapeType="1"/>
            </p:cNvSpPr>
            <p:nvPr/>
          </p:nvSpPr>
          <p:spPr bwMode="auto">
            <a:xfrm flipV="1">
              <a:off x="1695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" name="Line 26"/>
            <p:cNvSpPr>
              <a:spLocks noChangeShapeType="1"/>
            </p:cNvSpPr>
            <p:nvPr/>
          </p:nvSpPr>
          <p:spPr bwMode="auto">
            <a:xfrm flipV="1">
              <a:off x="1697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" name="Line 27"/>
            <p:cNvSpPr>
              <a:spLocks noChangeShapeType="1"/>
            </p:cNvSpPr>
            <p:nvPr/>
          </p:nvSpPr>
          <p:spPr bwMode="auto">
            <a:xfrm>
              <a:off x="-955" y="3663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" name="Line 28"/>
            <p:cNvSpPr>
              <a:spLocks noChangeShapeType="1"/>
            </p:cNvSpPr>
            <p:nvPr/>
          </p:nvSpPr>
          <p:spPr bwMode="auto">
            <a:xfrm>
              <a:off x="-955" y="3669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" name="Line 29"/>
            <p:cNvSpPr>
              <a:spLocks noChangeShapeType="1"/>
            </p:cNvSpPr>
            <p:nvPr/>
          </p:nvSpPr>
          <p:spPr bwMode="auto">
            <a:xfrm>
              <a:off x="-955" y="3357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" name="Line 30"/>
            <p:cNvSpPr>
              <a:spLocks noChangeShapeType="1"/>
            </p:cNvSpPr>
            <p:nvPr/>
          </p:nvSpPr>
          <p:spPr bwMode="auto">
            <a:xfrm>
              <a:off x="-955" y="3363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1" name="Line 31"/>
            <p:cNvSpPr>
              <a:spLocks noChangeShapeType="1"/>
            </p:cNvSpPr>
            <p:nvPr/>
          </p:nvSpPr>
          <p:spPr bwMode="auto">
            <a:xfrm>
              <a:off x="-955" y="3057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24" name="Line 32"/>
            <p:cNvSpPr>
              <a:spLocks noChangeShapeType="1"/>
            </p:cNvSpPr>
            <p:nvPr/>
          </p:nvSpPr>
          <p:spPr bwMode="auto">
            <a:xfrm>
              <a:off x="-955" y="3063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25" name="Line 33"/>
            <p:cNvSpPr>
              <a:spLocks noChangeShapeType="1"/>
            </p:cNvSpPr>
            <p:nvPr/>
          </p:nvSpPr>
          <p:spPr bwMode="auto">
            <a:xfrm>
              <a:off x="-955" y="2757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27" name="Line 34"/>
            <p:cNvSpPr>
              <a:spLocks noChangeShapeType="1"/>
            </p:cNvSpPr>
            <p:nvPr/>
          </p:nvSpPr>
          <p:spPr bwMode="auto">
            <a:xfrm>
              <a:off x="-955" y="2763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28" name="Line 35"/>
            <p:cNvSpPr>
              <a:spLocks noChangeShapeType="1"/>
            </p:cNvSpPr>
            <p:nvPr/>
          </p:nvSpPr>
          <p:spPr bwMode="auto">
            <a:xfrm>
              <a:off x="-955" y="2457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29" name="Line 36"/>
            <p:cNvSpPr>
              <a:spLocks noChangeShapeType="1"/>
            </p:cNvSpPr>
            <p:nvPr/>
          </p:nvSpPr>
          <p:spPr bwMode="auto">
            <a:xfrm>
              <a:off x="-955" y="2463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30" name="Line 37"/>
            <p:cNvSpPr>
              <a:spLocks noChangeShapeType="1"/>
            </p:cNvSpPr>
            <p:nvPr/>
          </p:nvSpPr>
          <p:spPr bwMode="auto">
            <a:xfrm>
              <a:off x="-955" y="1851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31" name="Line 38"/>
            <p:cNvSpPr>
              <a:spLocks noChangeShapeType="1"/>
            </p:cNvSpPr>
            <p:nvPr/>
          </p:nvSpPr>
          <p:spPr bwMode="auto">
            <a:xfrm>
              <a:off x="-955" y="1857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32" name="Line 39"/>
            <p:cNvSpPr>
              <a:spLocks noChangeShapeType="1"/>
            </p:cNvSpPr>
            <p:nvPr/>
          </p:nvSpPr>
          <p:spPr bwMode="auto">
            <a:xfrm>
              <a:off x="-955" y="1551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33" name="Line 40"/>
            <p:cNvSpPr>
              <a:spLocks noChangeShapeType="1"/>
            </p:cNvSpPr>
            <p:nvPr/>
          </p:nvSpPr>
          <p:spPr bwMode="auto">
            <a:xfrm>
              <a:off x="-955" y="1557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34" name="Line 41"/>
            <p:cNvSpPr>
              <a:spLocks noChangeShapeType="1"/>
            </p:cNvSpPr>
            <p:nvPr/>
          </p:nvSpPr>
          <p:spPr bwMode="auto">
            <a:xfrm>
              <a:off x="-955" y="1251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35" name="Line 42"/>
            <p:cNvSpPr>
              <a:spLocks noChangeShapeType="1"/>
            </p:cNvSpPr>
            <p:nvPr/>
          </p:nvSpPr>
          <p:spPr bwMode="auto">
            <a:xfrm>
              <a:off x="-955" y="1257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36" name="Line 43"/>
            <p:cNvSpPr>
              <a:spLocks noChangeShapeType="1"/>
            </p:cNvSpPr>
            <p:nvPr/>
          </p:nvSpPr>
          <p:spPr bwMode="auto">
            <a:xfrm>
              <a:off x="-955" y="945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37" name="Line 44"/>
            <p:cNvSpPr>
              <a:spLocks noChangeShapeType="1"/>
            </p:cNvSpPr>
            <p:nvPr/>
          </p:nvSpPr>
          <p:spPr bwMode="auto">
            <a:xfrm>
              <a:off x="-955" y="951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38" name="Line 45"/>
            <p:cNvSpPr>
              <a:spLocks noChangeShapeType="1"/>
            </p:cNvSpPr>
            <p:nvPr/>
          </p:nvSpPr>
          <p:spPr bwMode="auto">
            <a:xfrm>
              <a:off x="-955" y="645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39" name="Line 46"/>
            <p:cNvSpPr>
              <a:spLocks noChangeShapeType="1"/>
            </p:cNvSpPr>
            <p:nvPr/>
          </p:nvSpPr>
          <p:spPr bwMode="auto">
            <a:xfrm>
              <a:off x="-955" y="651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40" name="Line 47"/>
            <p:cNvSpPr>
              <a:spLocks noChangeShapeType="1"/>
            </p:cNvSpPr>
            <p:nvPr/>
          </p:nvSpPr>
          <p:spPr bwMode="auto">
            <a:xfrm>
              <a:off x="-955" y="2145"/>
              <a:ext cx="2895" cy="0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41" name="Line 48"/>
            <p:cNvSpPr>
              <a:spLocks noChangeShapeType="1"/>
            </p:cNvSpPr>
            <p:nvPr/>
          </p:nvSpPr>
          <p:spPr bwMode="auto">
            <a:xfrm>
              <a:off x="-955" y="2151"/>
              <a:ext cx="2895" cy="0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42" name="Line 49"/>
            <p:cNvSpPr>
              <a:spLocks noChangeShapeType="1"/>
            </p:cNvSpPr>
            <p:nvPr/>
          </p:nvSpPr>
          <p:spPr bwMode="auto">
            <a:xfrm>
              <a:off x="-955" y="2157"/>
              <a:ext cx="2895" cy="0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43" name="Line 50"/>
            <p:cNvSpPr>
              <a:spLocks noChangeShapeType="1"/>
            </p:cNvSpPr>
            <p:nvPr/>
          </p:nvSpPr>
          <p:spPr bwMode="auto">
            <a:xfrm>
              <a:off x="-955" y="2163"/>
              <a:ext cx="2895" cy="0"/>
            </a:xfrm>
            <a:prstGeom prst="line">
              <a:avLst/>
            </a:prstGeom>
            <a:noFill/>
            <a:ln w="25400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44" name="Rectangle 51"/>
            <p:cNvSpPr>
              <a:spLocks noChangeArrowheads="1"/>
            </p:cNvSpPr>
            <p:nvPr/>
          </p:nvSpPr>
          <p:spPr bwMode="auto">
            <a:xfrm>
              <a:off x="1895" y="1977"/>
              <a:ext cx="3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Times New Roman" pitchFamily="18" charset="0"/>
                  <a:cs typeface="Arial" pitchFamily="34" charset="0"/>
                </a:rPr>
                <a:t>x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5" name="Freeform 52"/>
            <p:cNvSpPr>
              <a:spLocks/>
            </p:cNvSpPr>
            <p:nvPr/>
          </p:nvSpPr>
          <p:spPr bwMode="auto">
            <a:xfrm>
              <a:off x="1915" y="2103"/>
              <a:ext cx="20" cy="108"/>
            </a:xfrm>
            <a:custGeom>
              <a:avLst/>
              <a:gdLst>
                <a:gd name="T0" fmla="*/ 0 w 20"/>
                <a:gd name="T1" fmla="*/ 0 h 108"/>
                <a:gd name="T2" fmla="*/ 20 w 20"/>
                <a:gd name="T3" fmla="*/ 54 h 108"/>
                <a:gd name="T4" fmla="*/ 0 w 20"/>
                <a:gd name="T5" fmla="*/ 108 h 108"/>
                <a:gd name="T6" fmla="*/ 0 w 20"/>
                <a:gd name="T7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08">
                  <a:moveTo>
                    <a:pt x="0" y="0"/>
                  </a:moveTo>
                  <a:lnTo>
                    <a:pt x="20" y="54"/>
                  </a:lnTo>
                  <a:lnTo>
                    <a:pt x="0" y="1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0000"/>
            </a:solidFill>
            <a:ln w="2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46" name="Line 53"/>
            <p:cNvSpPr>
              <a:spLocks noChangeShapeType="1"/>
            </p:cNvSpPr>
            <p:nvPr/>
          </p:nvSpPr>
          <p:spPr bwMode="auto">
            <a:xfrm flipV="1">
              <a:off x="486" y="345"/>
              <a:ext cx="0" cy="3624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47" name="Line 54"/>
            <p:cNvSpPr>
              <a:spLocks noChangeShapeType="1"/>
            </p:cNvSpPr>
            <p:nvPr/>
          </p:nvSpPr>
          <p:spPr bwMode="auto">
            <a:xfrm flipV="1">
              <a:off x="489" y="345"/>
              <a:ext cx="0" cy="3624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48" name="Line 55"/>
            <p:cNvSpPr>
              <a:spLocks noChangeShapeType="1"/>
            </p:cNvSpPr>
            <p:nvPr/>
          </p:nvSpPr>
          <p:spPr bwMode="auto">
            <a:xfrm flipV="1">
              <a:off x="491" y="345"/>
              <a:ext cx="0" cy="3624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49" name="Line 56"/>
            <p:cNvSpPr>
              <a:spLocks noChangeShapeType="1"/>
            </p:cNvSpPr>
            <p:nvPr/>
          </p:nvSpPr>
          <p:spPr bwMode="auto">
            <a:xfrm flipV="1">
              <a:off x="493" y="345"/>
              <a:ext cx="0" cy="3624"/>
            </a:xfrm>
            <a:prstGeom prst="line">
              <a:avLst/>
            </a:prstGeom>
            <a:noFill/>
            <a:ln w="25400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50" name="Rectangle 57"/>
            <p:cNvSpPr>
              <a:spLocks noChangeArrowheads="1"/>
            </p:cNvSpPr>
            <p:nvPr/>
          </p:nvSpPr>
          <p:spPr bwMode="auto">
            <a:xfrm>
              <a:off x="518" y="333"/>
              <a:ext cx="3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Times New Roman" pitchFamily="18" charset="0"/>
                  <a:cs typeface="Arial" pitchFamily="34" charset="0"/>
                </a:rPr>
                <a:t>y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1" name="Freeform 58"/>
            <p:cNvSpPr>
              <a:spLocks/>
            </p:cNvSpPr>
            <p:nvPr/>
          </p:nvSpPr>
          <p:spPr bwMode="auto">
            <a:xfrm>
              <a:off x="471" y="351"/>
              <a:ext cx="40" cy="54"/>
            </a:xfrm>
            <a:custGeom>
              <a:avLst/>
              <a:gdLst>
                <a:gd name="T0" fmla="*/ 0 w 40"/>
                <a:gd name="T1" fmla="*/ 54 h 54"/>
                <a:gd name="T2" fmla="*/ 20 w 40"/>
                <a:gd name="T3" fmla="*/ 0 h 54"/>
                <a:gd name="T4" fmla="*/ 40 w 40"/>
                <a:gd name="T5" fmla="*/ 54 h 54"/>
                <a:gd name="T6" fmla="*/ 0 w 40"/>
                <a:gd name="T7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54">
                  <a:moveTo>
                    <a:pt x="0" y="54"/>
                  </a:moveTo>
                  <a:lnTo>
                    <a:pt x="20" y="0"/>
                  </a:lnTo>
                  <a:lnTo>
                    <a:pt x="40" y="54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800000"/>
            </a:solidFill>
            <a:ln w="2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52" name="Rectangle 59"/>
            <p:cNvSpPr>
              <a:spLocks noChangeArrowheads="1"/>
            </p:cNvSpPr>
            <p:nvPr/>
          </p:nvSpPr>
          <p:spPr bwMode="auto">
            <a:xfrm>
              <a:off x="-958" y="345"/>
              <a:ext cx="2898" cy="3630"/>
            </a:xfrm>
            <a:prstGeom prst="rect">
              <a:avLst/>
            </a:prstGeom>
            <a:noFill/>
            <a:ln w="5">
              <a:solidFill>
                <a:srgbClr val="8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53" name="Line 60"/>
            <p:cNvSpPr>
              <a:spLocks noChangeShapeType="1"/>
            </p:cNvSpPr>
            <p:nvPr/>
          </p:nvSpPr>
          <p:spPr bwMode="auto">
            <a:xfrm>
              <a:off x="-715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54" name="Rectangle 61"/>
            <p:cNvSpPr>
              <a:spLocks noChangeArrowheads="1"/>
            </p:cNvSpPr>
            <p:nvPr/>
          </p:nvSpPr>
          <p:spPr bwMode="auto">
            <a:xfrm>
              <a:off x="-738" y="219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5" name="Line 62"/>
            <p:cNvSpPr>
              <a:spLocks noChangeShapeType="1"/>
            </p:cNvSpPr>
            <p:nvPr/>
          </p:nvSpPr>
          <p:spPr bwMode="auto">
            <a:xfrm>
              <a:off x="-473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56" name="Rectangle 63"/>
            <p:cNvSpPr>
              <a:spLocks noChangeArrowheads="1"/>
            </p:cNvSpPr>
            <p:nvPr/>
          </p:nvSpPr>
          <p:spPr bwMode="auto">
            <a:xfrm>
              <a:off x="-495" y="219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7" name="Line 64"/>
            <p:cNvSpPr>
              <a:spLocks noChangeShapeType="1"/>
            </p:cNvSpPr>
            <p:nvPr/>
          </p:nvSpPr>
          <p:spPr bwMode="auto">
            <a:xfrm>
              <a:off x="-232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58" name="Rectangle 65"/>
            <p:cNvSpPr>
              <a:spLocks noChangeArrowheads="1"/>
            </p:cNvSpPr>
            <p:nvPr/>
          </p:nvSpPr>
          <p:spPr bwMode="auto">
            <a:xfrm>
              <a:off x="-255" y="219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9" name="Line 66"/>
            <p:cNvSpPr>
              <a:spLocks noChangeShapeType="1"/>
            </p:cNvSpPr>
            <p:nvPr/>
          </p:nvSpPr>
          <p:spPr bwMode="auto">
            <a:xfrm>
              <a:off x="8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60" name="Rectangle 67"/>
            <p:cNvSpPr>
              <a:spLocks noChangeArrowheads="1"/>
            </p:cNvSpPr>
            <p:nvPr/>
          </p:nvSpPr>
          <p:spPr bwMode="auto">
            <a:xfrm>
              <a:off x="-15" y="219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1" name="Line 68"/>
            <p:cNvSpPr>
              <a:spLocks noChangeShapeType="1"/>
            </p:cNvSpPr>
            <p:nvPr/>
          </p:nvSpPr>
          <p:spPr bwMode="auto">
            <a:xfrm>
              <a:off x="251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62" name="Rectangle 69"/>
            <p:cNvSpPr>
              <a:spLocks noChangeArrowheads="1"/>
            </p:cNvSpPr>
            <p:nvPr/>
          </p:nvSpPr>
          <p:spPr bwMode="auto">
            <a:xfrm>
              <a:off x="228" y="219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3" name="Rectangle 70"/>
            <p:cNvSpPr>
              <a:spLocks noChangeArrowheads="1"/>
            </p:cNvSpPr>
            <p:nvPr/>
          </p:nvSpPr>
          <p:spPr bwMode="auto">
            <a:xfrm>
              <a:off x="500" y="2193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4" name="Line 71"/>
            <p:cNvSpPr>
              <a:spLocks noChangeShapeType="1"/>
            </p:cNvSpPr>
            <p:nvPr/>
          </p:nvSpPr>
          <p:spPr bwMode="auto">
            <a:xfrm>
              <a:off x="731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65" name="Rectangle 72"/>
            <p:cNvSpPr>
              <a:spLocks noChangeArrowheads="1"/>
            </p:cNvSpPr>
            <p:nvPr/>
          </p:nvSpPr>
          <p:spPr bwMode="auto">
            <a:xfrm>
              <a:off x="734" y="2193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6" name="Line 73"/>
            <p:cNvSpPr>
              <a:spLocks noChangeShapeType="1"/>
            </p:cNvSpPr>
            <p:nvPr/>
          </p:nvSpPr>
          <p:spPr bwMode="auto">
            <a:xfrm>
              <a:off x="974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67" name="Rectangle 74"/>
            <p:cNvSpPr>
              <a:spLocks noChangeArrowheads="1"/>
            </p:cNvSpPr>
            <p:nvPr/>
          </p:nvSpPr>
          <p:spPr bwMode="auto">
            <a:xfrm>
              <a:off x="976" y="2193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8" name="Line 75"/>
            <p:cNvSpPr>
              <a:spLocks noChangeShapeType="1"/>
            </p:cNvSpPr>
            <p:nvPr/>
          </p:nvSpPr>
          <p:spPr bwMode="auto">
            <a:xfrm>
              <a:off x="1214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69" name="Rectangle 76"/>
            <p:cNvSpPr>
              <a:spLocks noChangeArrowheads="1"/>
            </p:cNvSpPr>
            <p:nvPr/>
          </p:nvSpPr>
          <p:spPr bwMode="auto">
            <a:xfrm>
              <a:off x="1216" y="2193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0" name="Line 77"/>
            <p:cNvSpPr>
              <a:spLocks noChangeShapeType="1"/>
            </p:cNvSpPr>
            <p:nvPr/>
          </p:nvSpPr>
          <p:spPr bwMode="auto">
            <a:xfrm>
              <a:off x="1455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71" name="Rectangle 78"/>
            <p:cNvSpPr>
              <a:spLocks noChangeArrowheads="1"/>
            </p:cNvSpPr>
            <p:nvPr/>
          </p:nvSpPr>
          <p:spPr bwMode="auto">
            <a:xfrm>
              <a:off x="1457" y="2193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2" name="Line 79"/>
            <p:cNvSpPr>
              <a:spLocks noChangeShapeType="1"/>
            </p:cNvSpPr>
            <p:nvPr/>
          </p:nvSpPr>
          <p:spPr bwMode="auto">
            <a:xfrm>
              <a:off x="1697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73" name="Rectangle 80"/>
            <p:cNvSpPr>
              <a:spLocks noChangeArrowheads="1"/>
            </p:cNvSpPr>
            <p:nvPr/>
          </p:nvSpPr>
          <p:spPr bwMode="auto">
            <a:xfrm>
              <a:off x="1699" y="2193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4" name="Rectangle 81"/>
            <p:cNvSpPr>
              <a:spLocks noChangeArrowheads="1"/>
            </p:cNvSpPr>
            <p:nvPr/>
          </p:nvSpPr>
          <p:spPr bwMode="auto">
            <a:xfrm>
              <a:off x="432" y="3609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5" name="Line 82"/>
            <p:cNvSpPr>
              <a:spLocks noChangeShapeType="1"/>
            </p:cNvSpPr>
            <p:nvPr/>
          </p:nvSpPr>
          <p:spPr bwMode="auto">
            <a:xfrm>
              <a:off x="480" y="3669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76" name="Rectangle 83"/>
            <p:cNvSpPr>
              <a:spLocks noChangeArrowheads="1"/>
            </p:cNvSpPr>
            <p:nvPr/>
          </p:nvSpPr>
          <p:spPr bwMode="auto">
            <a:xfrm>
              <a:off x="432" y="330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7" name="Line 84"/>
            <p:cNvSpPr>
              <a:spLocks noChangeShapeType="1"/>
            </p:cNvSpPr>
            <p:nvPr/>
          </p:nvSpPr>
          <p:spPr bwMode="auto">
            <a:xfrm>
              <a:off x="480" y="3363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78" name="Rectangle 85"/>
            <p:cNvSpPr>
              <a:spLocks noChangeArrowheads="1"/>
            </p:cNvSpPr>
            <p:nvPr/>
          </p:nvSpPr>
          <p:spPr bwMode="auto">
            <a:xfrm>
              <a:off x="432" y="300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9" name="Line 86"/>
            <p:cNvSpPr>
              <a:spLocks noChangeShapeType="1"/>
            </p:cNvSpPr>
            <p:nvPr/>
          </p:nvSpPr>
          <p:spPr bwMode="auto">
            <a:xfrm>
              <a:off x="480" y="3063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80" name="Rectangle 87"/>
            <p:cNvSpPr>
              <a:spLocks noChangeArrowheads="1"/>
            </p:cNvSpPr>
            <p:nvPr/>
          </p:nvSpPr>
          <p:spPr bwMode="auto">
            <a:xfrm>
              <a:off x="432" y="270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1" name="Line 88"/>
            <p:cNvSpPr>
              <a:spLocks noChangeShapeType="1"/>
            </p:cNvSpPr>
            <p:nvPr/>
          </p:nvSpPr>
          <p:spPr bwMode="auto">
            <a:xfrm>
              <a:off x="480" y="2763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82" name="Rectangle 89"/>
            <p:cNvSpPr>
              <a:spLocks noChangeArrowheads="1"/>
            </p:cNvSpPr>
            <p:nvPr/>
          </p:nvSpPr>
          <p:spPr bwMode="auto">
            <a:xfrm>
              <a:off x="432" y="240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3" name="Line 90"/>
            <p:cNvSpPr>
              <a:spLocks noChangeShapeType="1"/>
            </p:cNvSpPr>
            <p:nvPr/>
          </p:nvSpPr>
          <p:spPr bwMode="auto">
            <a:xfrm>
              <a:off x="480" y="2463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84" name="Rectangle 91"/>
            <p:cNvSpPr>
              <a:spLocks noChangeArrowheads="1"/>
            </p:cNvSpPr>
            <p:nvPr/>
          </p:nvSpPr>
          <p:spPr bwMode="auto">
            <a:xfrm>
              <a:off x="455" y="1797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5" name="Line 92"/>
            <p:cNvSpPr>
              <a:spLocks noChangeShapeType="1"/>
            </p:cNvSpPr>
            <p:nvPr/>
          </p:nvSpPr>
          <p:spPr bwMode="auto">
            <a:xfrm>
              <a:off x="480" y="1857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86" name="Rectangle 93"/>
            <p:cNvSpPr>
              <a:spLocks noChangeArrowheads="1"/>
            </p:cNvSpPr>
            <p:nvPr/>
          </p:nvSpPr>
          <p:spPr bwMode="auto">
            <a:xfrm>
              <a:off x="455" y="1497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7" name="Line 94"/>
            <p:cNvSpPr>
              <a:spLocks noChangeShapeType="1"/>
            </p:cNvSpPr>
            <p:nvPr/>
          </p:nvSpPr>
          <p:spPr bwMode="auto">
            <a:xfrm>
              <a:off x="480" y="1557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88" name="Rectangle 95"/>
            <p:cNvSpPr>
              <a:spLocks noChangeArrowheads="1"/>
            </p:cNvSpPr>
            <p:nvPr/>
          </p:nvSpPr>
          <p:spPr bwMode="auto">
            <a:xfrm>
              <a:off x="455" y="1197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9" name="Line 96"/>
            <p:cNvSpPr>
              <a:spLocks noChangeShapeType="1"/>
            </p:cNvSpPr>
            <p:nvPr/>
          </p:nvSpPr>
          <p:spPr bwMode="auto">
            <a:xfrm>
              <a:off x="480" y="1257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90" name="Rectangle 97"/>
            <p:cNvSpPr>
              <a:spLocks noChangeArrowheads="1"/>
            </p:cNvSpPr>
            <p:nvPr/>
          </p:nvSpPr>
          <p:spPr bwMode="auto">
            <a:xfrm>
              <a:off x="455" y="891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1" name="Line 98"/>
            <p:cNvSpPr>
              <a:spLocks noChangeShapeType="1"/>
            </p:cNvSpPr>
            <p:nvPr/>
          </p:nvSpPr>
          <p:spPr bwMode="auto">
            <a:xfrm>
              <a:off x="480" y="951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92" name="Rectangle 99"/>
            <p:cNvSpPr>
              <a:spLocks noChangeArrowheads="1"/>
            </p:cNvSpPr>
            <p:nvPr/>
          </p:nvSpPr>
          <p:spPr bwMode="auto">
            <a:xfrm>
              <a:off x="455" y="591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3" name="Line 100"/>
            <p:cNvSpPr>
              <a:spLocks noChangeShapeType="1"/>
            </p:cNvSpPr>
            <p:nvPr/>
          </p:nvSpPr>
          <p:spPr bwMode="auto">
            <a:xfrm>
              <a:off x="480" y="651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94" name="Rectangle 101"/>
            <p:cNvSpPr>
              <a:spLocks noChangeArrowheads="1"/>
            </p:cNvSpPr>
            <p:nvPr/>
          </p:nvSpPr>
          <p:spPr bwMode="auto">
            <a:xfrm>
              <a:off x="-958" y="345"/>
              <a:ext cx="2898" cy="3630"/>
            </a:xfrm>
            <a:prstGeom prst="rect">
              <a:avLst/>
            </a:prstGeom>
            <a:noFill/>
            <a:ln w="5">
              <a:solidFill>
                <a:srgbClr val="8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64" name="Left-Right Arrow 163"/>
          <p:cNvSpPr/>
          <p:nvPr/>
        </p:nvSpPr>
        <p:spPr>
          <a:xfrm rot="18900000" flipH="1">
            <a:off x="-820266" y="3981013"/>
            <a:ext cx="6917724" cy="66884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" name="Rectangle 2"/>
          <p:cNvSpPr/>
          <p:nvPr/>
        </p:nvSpPr>
        <p:spPr>
          <a:xfrm>
            <a:off x="1797269" y="2822026"/>
            <a:ext cx="851338" cy="2806263"/>
          </a:xfrm>
          <a:prstGeom prst="rect">
            <a:avLst/>
          </a:prstGeom>
          <a:solidFill>
            <a:srgbClr val="00B0F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1" name="Rectangle 170"/>
          <p:cNvSpPr/>
          <p:nvPr/>
        </p:nvSpPr>
        <p:spPr>
          <a:xfrm rot="16200000">
            <a:off x="1003738" y="3605048"/>
            <a:ext cx="777764" cy="809298"/>
          </a:xfrm>
          <a:prstGeom prst="rect">
            <a:avLst/>
          </a:prstGeom>
          <a:solidFill>
            <a:srgbClr val="00B0F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2" name="Oval 171"/>
          <p:cNvSpPr/>
          <p:nvPr/>
        </p:nvSpPr>
        <p:spPr>
          <a:xfrm>
            <a:off x="926218" y="3581823"/>
            <a:ext cx="108000" cy="10800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1" name="Oval 180"/>
          <p:cNvSpPr/>
          <p:nvPr/>
        </p:nvSpPr>
        <p:spPr>
          <a:xfrm>
            <a:off x="1760498" y="3549155"/>
            <a:ext cx="108000" cy="10800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82" name="Object 18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7511497"/>
              </p:ext>
            </p:extLst>
          </p:nvPr>
        </p:nvGraphicFramePr>
        <p:xfrm>
          <a:off x="717162" y="3198364"/>
          <a:ext cx="326923" cy="4046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6" name="Equation" r:id="rId4" imgW="152280" imgH="164880" progId="Equation.DSMT4">
                  <p:embed/>
                </p:oleObj>
              </mc:Choice>
              <mc:Fallback>
                <p:oleObj name="Equation" r:id="rId4" imgW="152280" imgH="164880" progId="Equation.DSMT4">
                  <p:embed/>
                  <p:pic>
                    <p:nvPicPr>
                      <p:cNvPr id="0" name="Picture 1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162" y="3198364"/>
                        <a:ext cx="326923" cy="40465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3" name="Object 18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4725169"/>
              </p:ext>
            </p:extLst>
          </p:nvPr>
        </p:nvGraphicFramePr>
        <p:xfrm>
          <a:off x="1816967" y="3209915"/>
          <a:ext cx="326923" cy="4046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7" name="Equation" r:id="rId6" imgW="152280" imgH="164880" progId="Equation.DSMT4">
                  <p:embed/>
                </p:oleObj>
              </mc:Choice>
              <mc:Fallback>
                <p:oleObj name="Equation" r:id="rId6" imgW="152280" imgH="164880" progId="Equation.DSMT4">
                  <p:embed/>
                  <p:pic>
                    <p:nvPicPr>
                      <p:cNvPr id="0" name="Picture 1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6967" y="3209915"/>
                        <a:ext cx="326923" cy="40465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" name="Oval 183"/>
          <p:cNvSpPr/>
          <p:nvPr/>
        </p:nvSpPr>
        <p:spPr>
          <a:xfrm>
            <a:off x="1771004" y="2755595"/>
            <a:ext cx="108000" cy="10800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85" name="Object 18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1475630"/>
              </p:ext>
            </p:extLst>
          </p:nvPr>
        </p:nvGraphicFramePr>
        <p:xfrm>
          <a:off x="1827213" y="2400300"/>
          <a:ext cx="327025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8" name="Equation" r:id="rId8" imgW="152280" imgH="177480" progId="Equation.DSMT4">
                  <p:embed/>
                </p:oleObj>
              </mc:Choice>
              <mc:Fallback>
                <p:oleObj name="Equation" r:id="rId8" imgW="152280" imgH="177480" progId="Equation.DSMT4">
                  <p:embed/>
                  <p:pic>
                    <p:nvPicPr>
                      <p:cNvPr id="0" name="Picture 1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7213" y="2400300"/>
                        <a:ext cx="327025" cy="436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6" name="Oval 185"/>
          <p:cNvSpPr/>
          <p:nvPr/>
        </p:nvSpPr>
        <p:spPr>
          <a:xfrm>
            <a:off x="2569810" y="2750335"/>
            <a:ext cx="108000" cy="10800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87" name="Object 18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3419874"/>
              </p:ext>
            </p:extLst>
          </p:nvPr>
        </p:nvGraphicFramePr>
        <p:xfrm>
          <a:off x="2613025" y="2411413"/>
          <a:ext cx="354013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9" name="Equation" r:id="rId10" imgW="164880" imgH="164880" progId="Equation.DSMT4">
                  <p:embed/>
                </p:oleObj>
              </mc:Choice>
              <mc:Fallback>
                <p:oleObj name="Equation" r:id="rId10" imgW="164880" imgH="164880" progId="Equation.DSMT4">
                  <p:embed/>
                  <p:pic>
                    <p:nvPicPr>
                      <p:cNvPr id="0" name="Picture 1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3025" y="2411413"/>
                        <a:ext cx="354013" cy="404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8" name="Oval 187"/>
          <p:cNvSpPr/>
          <p:nvPr/>
        </p:nvSpPr>
        <p:spPr>
          <a:xfrm>
            <a:off x="2580316" y="5567189"/>
            <a:ext cx="108000" cy="10800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200" name="Object 19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0204899"/>
              </p:ext>
            </p:extLst>
          </p:nvPr>
        </p:nvGraphicFramePr>
        <p:xfrm>
          <a:off x="2636785" y="5590567"/>
          <a:ext cx="326923" cy="4046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0" name="Equation" r:id="rId12" imgW="152280" imgH="164880" progId="Equation.DSMT4">
                  <p:embed/>
                </p:oleObj>
              </mc:Choice>
              <mc:Fallback>
                <p:oleObj name="Equation" r:id="rId12" imgW="152280" imgH="164880" progId="Equation.DSMT4">
                  <p:embed/>
                  <p:pic>
                    <p:nvPicPr>
                      <p:cNvPr id="0" name="Picture 1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6785" y="5590567"/>
                        <a:ext cx="326923" cy="40465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1" name="Oval 200"/>
          <p:cNvSpPr/>
          <p:nvPr/>
        </p:nvSpPr>
        <p:spPr>
          <a:xfrm>
            <a:off x="1770990" y="5577695"/>
            <a:ext cx="108000" cy="10800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202" name="Object 20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8613515"/>
              </p:ext>
            </p:extLst>
          </p:nvPr>
        </p:nvGraphicFramePr>
        <p:xfrm>
          <a:off x="1814513" y="5601368"/>
          <a:ext cx="354012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" name="Equation" r:id="rId14" imgW="164880" imgH="164880" progId="Equation.DSMT4">
                  <p:embed/>
                </p:oleObj>
              </mc:Choice>
              <mc:Fallback>
                <p:oleObj name="Equation" r:id="rId14" imgW="164880" imgH="164880" progId="Equation.DSMT4">
                  <p:embed/>
                  <p:pic>
                    <p:nvPicPr>
                      <p:cNvPr id="0" name="Picture 1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4513" y="5601368"/>
                        <a:ext cx="354012" cy="40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3" name="Oval 202"/>
          <p:cNvSpPr/>
          <p:nvPr/>
        </p:nvSpPr>
        <p:spPr>
          <a:xfrm>
            <a:off x="1749964" y="4358453"/>
            <a:ext cx="108000" cy="10800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204" name="Object 20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0567139"/>
              </p:ext>
            </p:extLst>
          </p:nvPr>
        </p:nvGraphicFramePr>
        <p:xfrm>
          <a:off x="1809641" y="4021029"/>
          <a:ext cx="354013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" name="Equation" r:id="rId16" imgW="164880" imgH="177480" progId="Equation.DSMT4">
                  <p:embed/>
                </p:oleObj>
              </mc:Choice>
              <mc:Fallback>
                <p:oleObj name="Equation" r:id="rId16" imgW="164880" imgH="177480" progId="Equation.DSMT4">
                  <p:embed/>
                  <p:pic>
                    <p:nvPicPr>
                      <p:cNvPr id="0" name="Picture 1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9641" y="4021029"/>
                        <a:ext cx="354013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" name="Oval 204"/>
          <p:cNvSpPr/>
          <p:nvPr/>
        </p:nvSpPr>
        <p:spPr>
          <a:xfrm>
            <a:off x="940638" y="4353193"/>
            <a:ext cx="108000" cy="10800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217" name="Object 2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9627227"/>
              </p:ext>
            </p:extLst>
          </p:nvPr>
        </p:nvGraphicFramePr>
        <p:xfrm>
          <a:off x="607345" y="4186626"/>
          <a:ext cx="381000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" name="Equation" r:id="rId18" imgW="177480" imgH="164880" progId="Equation.DSMT4">
                  <p:embed/>
                </p:oleObj>
              </mc:Choice>
              <mc:Fallback>
                <p:oleObj name="Equation" r:id="rId18" imgW="177480" imgH="164880" progId="Equation.DSMT4">
                  <p:embed/>
                  <p:pic>
                    <p:nvPicPr>
                      <p:cNvPr id="0" name="Picture 1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345" y="4186626"/>
                        <a:ext cx="381000" cy="40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8" name="Rectangle 217"/>
          <p:cNvSpPr/>
          <p:nvPr/>
        </p:nvSpPr>
        <p:spPr>
          <a:xfrm rot="5400000">
            <a:off x="2026618" y="3026583"/>
            <a:ext cx="809294" cy="2806263"/>
          </a:xfrm>
          <a:prstGeom prst="rect">
            <a:avLst/>
          </a:prstGeom>
          <a:solidFill>
            <a:srgbClr val="FF000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9" name="Rectangle 218"/>
          <p:cNvSpPr/>
          <p:nvPr/>
        </p:nvSpPr>
        <p:spPr>
          <a:xfrm>
            <a:off x="2252590" y="4839618"/>
            <a:ext cx="777764" cy="798784"/>
          </a:xfrm>
          <a:prstGeom prst="rect">
            <a:avLst/>
          </a:prstGeom>
          <a:solidFill>
            <a:srgbClr val="FF000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0" name="TextBox 219"/>
          <p:cNvSpPr txBox="1"/>
          <p:nvPr/>
        </p:nvSpPr>
        <p:spPr>
          <a:xfrm>
            <a:off x="5242806" y="1034386"/>
            <a:ext cx="323037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100" dirty="0" smtClean="0">
                <a:solidFill>
                  <a:srgbClr val="FF0000"/>
                </a:solidFill>
              </a:rPr>
              <a:t>Objects pointing up will </a:t>
            </a:r>
            <a:br>
              <a:rPr lang="en-CA" sz="2100" dirty="0" smtClean="0">
                <a:solidFill>
                  <a:srgbClr val="FF0000"/>
                </a:solidFill>
              </a:rPr>
            </a:br>
            <a:r>
              <a:rPr lang="en-CA" sz="2100" dirty="0" smtClean="0">
                <a:solidFill>
                  <a:srgbClr val="FF0000"/>
                </a:solidFill>
              </a:rPr>
              <a:t>be reflected to the right</a:t>
            </a:r>
            <a:endParaRPr lang="en-CA" sz="2100" dirty="0">
              <a:solidFill>
                <a:srgbClr val="FF0000"/>
              </a:solidFill>
            </a:endParaRPr>
          </a:p>
        </p:txBody>
      </p:sp>
      <p:cxnSp>
        <p:nvCxnSpPr>
          <p:cNvPr id="97" name="Straight Connector 96"/>
          <p:cNvCxnSpPr/>
          <p:nvPr/>
        </p:nvCxnSpPr>
        <p:spPr>
          <a:xfrm flipV="1">
            <a:off x="2632840" y="2790496"/>
            <a:ext cx="0" cy="1261241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Connector 220"/>
          <p:cNvCxnSpPr/>
          <p:nvPr/>
        </p:nvCxnSpPr>
        <p:spPr>
          <a:xfrm rot="16200000" flipV="1">
            <a:off x="3226673" y="3384331"/>
            <a:ext cx="0" cy="1261241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Oval 221"/>
          <p:cNvSpPr/>
          <p:nvPr/>
        </p:nvSpPr>
        <p:spPr>
          <a:xfrm>
            <a:off x="3790288" y="3970706"/>
            <a:ext cx="108000" cy="10800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223" name="Object 2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2255602"/>
              </p:ext>
            </p:extLst>
          </p:nvPr>
        </p:nvGraphicFramePr>
        <p:xfrm>
          <a:off x="3874277" y="3603516"/>
          <a:ext cx="436563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4" name="Equation" r:id="rId20" imgW="203040" imgH="164880" progId="Equation.DSMT4">
                  <p:embed/>
                </p:oleObj>
              </mc:Choice>
              <mc:Fallback>
                <p:oleObj name="Equation" r:id="rId20" imgW="203040" imgH="164880" progId="Equation.DSMT4">
                  <p:embed/>
                  <p:pic>
                    <p:nvPicPr>
                      <p:cNvPr id="0" name="Picture 1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4277" y="3603516"/>
                        <a:ext cx="436563" cy="40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4" name="Straight Connector 223"/>
          <p:cNvCxnSpPr/>
          <p:nvPr/>
        </p:nvCxnSpPr>
        <p:spPr>
          <a:xfrm flipV="1">
            <a:off x="1813034" y="4834759"/>
            <a:ext cx="0" cy="809296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Connector 224"/>
          <p:cNvCxnSpPr/>
          <p:nvPr/>
        </p:nvCxnSpPr>
        <p:spPr>
          <a:xfrm flipH="1">
            <a:off x="993227" y="4845267"/>
            <a:ext cx="746231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Oval 225"/>
          <p:cNvSpPr/>
          <p:nvPr/>
        </p:nvSpPr>
        <p:spPr>
          <a:xfrm>
            <a:off x="947240" y="4753727"/>
            <a:ext cx="108000" cy="10800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227" name="Object 2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9719282"/>
              </p:ext>
            </p:extLst>
          </p:nvPr>
        </p:nvGraphicFramePr>
        <p:xfrm>
          <a:off x="526731" y="4733365"/>
          <a:ext cx="436563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5" name="Equation" r:id="rId22" imgW="203040" imgH="164880" progId="Equation.DSMT4">
                  <p:embed/>
                </p:oleObj>
              </mc:Choice>
              <mc:Fallback>
                <p:oleObj name="Equation" r:id="rId22" imgW="203040" imgH="164880" progId="Equation.DSMT4">
                  <p:embed/>
                  <p:pic>
                    <p:nvPicPr>
                      <p:cNvPr id="0" name="Picture 1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731" y="4733365"/>
                        <a:ext cx="436563" cy="40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8" name="Straight Connector 227"/>
          <p:cNvCxnSpPr/>
          <p:nvPr/>
        </p:nvCxnSpPr>
        <p:spPr>
          <a:xfrm flipV="1">
            <a:off x="1807778" y="4409113"/>
            <a:ext cx="0" cy="42120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/>
          <p:nvPr/>
        </p:nvCxnSpPr>
        <p:spPr>
          <a:xfrm rot="16200000" flipV="1">
            <a:off x="2013123" y="4650434"/>
            <a:ext cx="0" cy="42120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Oval 229"/>
          <p:cNvSpPr/>
          <p:nvPr/>
        </p:nvSpPr>
        <p:spPr>
          <a:xfrm>
            <a:off x="2176926" y="4816789"/>
            <a:ext cx="108000" cy="10800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231" name="Object 2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2171913"/>
              </p:ext>
            </p:extLst>
          </p:nvPr>
        </p:nvGraphicFramePr>
        <p:xfrm>
          <a:off x="1835606" y="4876923"/>
          <a:ext cx="436562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6" name="Equation" r:id="rId24" imgW="203040" imgH="177480" progId="Equation.DSMT4">
                  <p:embed/>
                </p:oleObj>
              </mc:Choice>
              <mc:Fallback>
                <p:oleObj name="Equation" r:id="rId24" imgW="203040" imgH="177480" progId="Equation.DSMT4">
                  <p:embed/>
                  <p:pic>
                    <p:nvPicPr>
                      <p:cNvPr id="0" name="Picture 1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06" y="4876923"/>
                        <a:ext cx="436562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4" name="Straight Connector 103"/>
          <p:cNvCxnSpPr/>
          <p:nvPr/>
        </p:nvCxnSpPr>
        <p:spPr>
          <a:xfrm flipH="1">
            <a:off x="1807185" y="2810329"/>
            <a:ext cx="81980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/>
          <p:nvPr/>
        </p:nvCxnSpPr>
        <p:spPr>
          <a:xfrm rot="16200000" flipH="1">
            <a:off x="1402642" y="3209485"/>
            <a:ext cx="81980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232"/>
          <p:cNvCxnSpPr/>
          <p:nvPr/>
        </p:nvCxnSpPr>
        <p:spPr>
          <a:xfrm flipH="1">
            <a:off x="993093" y="3619768"/>
            <a:ext cx="81980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/>
          <p:cNvCxnSpPr/>
          <p:nvPr/>
        </p:nvCxnSpPr>
        <p:spPr>
          <a:xfrm>
            <a:off x="987381" y="3614373"/>
            <a:ext cx="5206" cy="39940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Connector 235"/>
          <p:cNvCxnSpPr/>
          <p:nvPr/>
        </p:nvCxnSpPr>
        <p:spPr>
          <a:xfrm rot="16200000" flipH="1">
            <a:off x="3426374" y="4435775"/>
            <a:ext cx="81980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Connector 236"/>
          <p:cNvCxnSpPr/>
          <p:nvPr/>
        </p:nvCxnSpPr>
        <p:spPr>
          <a:xfrm flipH="1">
            <a:off x="3016824" y="4835424"/>
            <a:ext cx="81980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Connector 237"/>
          <p:cNvCxnSpPr/>
          <p:nvPr/>
        </p:nvCxnSpPr>
        <p:spPr>
          <a:xfrm>
            <a:off x="3023735" y="4838656"/>
            <a:ext cx="0" cy="79459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Straight Connector 238"/>
          <p:cNvCxnSpPr/>
          <p:nvPr/>
        </p:nvCxnSpPr>
        <p:spPr>
          <a:xfrm flipH="1">
            <a:off x="2626942" y="5643882"/>
            <a:ext cx="40333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Connector 239"/>
          <p:cNvCxnSpPr>
            <a:stCxn id="219" idx="2"/>
          </p:cNvCxnSpPr>
          <p:nvPr/>
        </p:nvCxnSpPr>
        <p:spPr>
          <a:xfrm flipH="1" flipV="1">
            <a:off x="2633282" y="3960780"/>
            <a:ext cx="8190" cy="1677622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Connector 240"/>
          <p:cNvCxnSpPr/>
          <p:nvPr/>
        </p:nvCxnSpPr>
        <p:spPr>
          <a:xfrm flipH="1" flipV="1">
            <a:off x="998604" y="4020330"/>
            <a:ext cx="1626902" cy="9774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2" name="Oval 241"/>
          <p:cNvSpPr/>
          <p:nvPr/>
        </p:nvSpPr>
        <p:spPr>
          <a:xfrm>
            <a:off x="950784" y="3991727"/>
            <a:ext cx="108000" cy="10800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243" name="Object 2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3911604"/>
              </p:ext>
            </p:extLst>
          </p:nvPr>
        </p:nvGraphicFramePr>
        <p:xfrm>
          <a:off x="543368" y="3790336"/>
          <a:ext cx="409575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7" name="Equation" r:id="rId26" imgW="190440" imgH="164880" progId="Equation.DSMT4">
                  <p:embed/>
                </p:oleObj>
              </mc:Choice>
              <mc:Fallback>
                <p:oleObj name="Equation" r:id="rId26" imgW="190440" imgH="164880" progId="Equation.DSMT4">
                  <p:embed/>
                  <p:pic>
                    <p:nvPicPr>
                      <p:cNvPr id="0" name="Picture 1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368" y="3790336"/>
                        <a:ext cx="409575" cy="40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4" name="TextBox 243"/>
          <p:cNvSpPr txBox="1"/>
          <p:nvPr/>
        </p:nvSpPr>
        <p:spPr>
          <a:xfrm>
            <a:off x="5206014" y="1801660"/>
            <a:ext cx="357501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100" dirty="0" smtClean="0">
                <a:solidFill>
                  <a:srgbClr val="FF0000"/>
                </a:solidFill>
              </a:rPr>
              <a:t>Objects pointing down will </a:t>
            </a:r>
            <a:br>
              <a:rPr lang="en-CA" sz="2100" dirty="0" smtClean="0">
                <a:solidFill>
                  <a:srgbClr val="FF0000"/>
                </a:solidFill>
              </a:rPr>
            </a:br>
            <a:r>
              <a:rPr lang="en-CA" sz="2100" dirty="0" smtClean="0">
                <a:solidFill>
                  <a:srgbClr val="FF0000"/>
                </a:solidFill>
              </a:rPr>
              <a:t>be reflected to the left</a:t>
            </a:r>
            <a:endParaRPr lang="en-CA" sz="2100" dirty="0">
              <a:solidFill>
                <a:srgbClr val="FF0000"/>
              </a:solidFill>
            </a:endParaRPr>
          </a:p>
        </p:txBody>
      </p:sp>
      <p:cxnSp>
        <p:nvCxnSpPr>
          <p:cNvPr id="245" name="Straight Connector 244"/>
          <p:cNvCxnSpPr/>
          <p:nvPr/>
        </p:nvCxnSpPr>
        <p:spPr>
          <a:xfrm>
            <a:off x="993139" y="4042805"/>
            <a:ext cx="5206" cy="39940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Straight Connector 245"/>
          <p:cNvCxnSpPr/>
          <p:nvPr/>
        </p:nvCxnSpPr>
        <p:spPr>
          <a:xfrm flipH="1">
            <a:off x="998851" y="4410492"/>
            <a:ext cx="81980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Straight Connector 246"/>
          <p:cNvCxnSpPr/>
          <p:nvPr/>
        </p:nvCxnSpPr>
        <p:spPr>
          <a:xfrm flipH="1">
            <a:off x="2218652" y="5649640"/>
            <a:ext cx="40333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Straight Connector 247"/>
          <p:cNvCxnSpPr/>
          <p:nvPr/>
        </p:nvCxnSpPr>
        <p:spPr>
          <a:xfrm>
            <a:off x="2227275" y="4870292"/>
            <a:ext cx="0" cy="79459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9" name="Oval 248"/>
          <p:cNvSpPr/>
          <p:nvPr/>
        </p:nvSpPr>
        <p:spPr>
          <a:xfrm>
            <a:off x="2959276" y="5580970"/>
            <a:ext cx="108000" cy="10800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250" name="Object 2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7992237"/>
              </p:ext>
            </p:extLst>
          </p:nvPr>
        </p:nvGraphicFramePr>
        <p:xfrm>
          <a:off x="2978304" y="5523886"/>
          <a:ext cx="409575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8" name="Equation" r:id="rId28" imgW="190440" imgH="164880" progId="Equation.DSMT4">
                  <p:embed/>
                </p:oleObj>
              </mc:Choice>
              <mc:Fallback>
                <p:oleObj name="Equation" r:id="rId28" imgW="190440" imgH="164880" progId="Equation.DSMT4">
                  <p:embed/>
                  <p:pic>
                    <p:nvPicPr>
                      <p:cNvPr id="0" name="Picture 1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8304" y="5523886"/>
                        <a:ext cx="409575" cy="40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1" name="Oval 250"/>
          <p:cNvSpPr/>
          <p:nvPr/>
        </p:nvSpPr>
        <p:spPr>
          <a:xfrm>
            <a:off x="2982286" y="4784510"/>
            <a:ext cx="108000" cy="10800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252" name="Object 2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4542058"/>
              </p:ext>
            </p:extLst>
          </p:nvPr>
        </p:nvGraphicFramePr>
        <p:xfrm>
          <a:off x="3001314" y="4779182"/>
          <a:ext cx="409575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9" name="Equation" r:id="rId30" imgW="190440" imgH="164880" progId="Equation.DSMT4">
                  <p:embed/>
                </p:oleObj>
              </mc:Choice>
              <mc:Fallback>
                <p:oleObj name="Equation" r:id="rId30" imgW="190440" imgH="164880" progId="Equation.DSMT4">
                  <p:embed/>
                  <p:pic>
                    <p:nvPicPr>
                      <p:cNvPr id="0" name="Picture 1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1314" y="4779182"/>
                        <a:ext cx="409575" cy="40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3" name="Oval 252"/>
          <p:cNvSpPr/>
          <p:nvPr/>
        </p:nvSpPr>
        <p:spPr>
          <a:xfrm>
            <a:off x="3798925" y="4781680"/>
            <a:ext cx="108000" cy="10800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254" name="Object 2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3577258"/>
              </p:ext>
            </p:extLst>
          </p:nvPr>
        </p:nvGraphicFramePr>
        <p:xfrm>
          <a:off x="3843816" y="4708525"/>
          <a:ext cx="409575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0" name="Equation" r:id="rId32" imgW="190440" imgH="177480" progId="Equation.DSMT4">
                  <p:embed/>
                </p:oleObj>
              </mc:Choice>
              <mc:Fallback>
                <p:oleObj name="Equation" r:id="rId32" imgW="190440" imgH="177480" progId="Equation.DSMT4">
                  <p:embed/>
                  <p:pic>
                    <p:nvPicPr>
                      <p:cNvPr id="0" name="Picture 1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3816" y="4708525"/>
                        <a:ext cx="409575" cy="436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" name="Oval 255"/>
          <p:cNvSpPr/>
          <p:nvPr/>
        </p:nvSpPr>
        <p:spPr>
          <a:xfrm>
            <a:off x="2182910" y="5606940"/>
            <a:ext cx="108000" cy="10800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257" name="Object 2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7780696"/>
              </p:ext>
            </p:extLst>
          </p:nvPr>
        </p:nvGraphicFramePr>
        <p:xfrm>
          <a:off x="2006390" y="5661924"/>
          <a:ext cx="490537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1" name="Equation" r:id="rId34" imgW="228600" imgH="164880" progId="Equation.DSMT4">
                  <p:embed/>
                </p:oleObj>
              </mc:Choice>
              <mc:Fallback>
                <p:oleObj name="Equation" r:id="rId34" imgW="228600" imgH="164880" progId="Equation.DSMT4">
                  <p:embed/>
                  <p:pic>
                    <p:nvPicPr>
                      <p:cNvPr id="0" name="Picture 1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6390" y="5661924"/>
                        <a:ext cx="490537" cy="40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8" name="TextBox 257"/>
          <p:cNvSpPr txBox="1"/>
          <p:nvPr/>
        </p:nvSpPr>
        <p:spPr>
          <a:xfrm>
            <a:off x="5242806" y="2524327"/>
            <a:ext cx="3368230" cy="1061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100" dirty="0" smtClean="0">
                <a:solidFill>
                  <a:srgbClr val="FF0000"/>
                </a:solidFill>
              </a:rPr>
              <a:t>After the image is drawn,</a:t>
            </a:r>
            <a:br>
              <a:rPr lang="en-CA" sz="2100" dirty="0" smtClean="0">
                <a:solidFill>
                  <a:srgbClr val="FF0000"/>
                </a:solidFill>
              </a:rPr>
            </a:br>
            <a:r>
              <a:rPr lang="en-CA" sz="2100" dirty="0" smtClean="0">
                <a:solidFill>
                  <a:srgbClr val="FF0000"/>
                </a:solidFill>
              </a:rPr>
              <a:t>find the coordinates of </a:t>
            </a:r>
            <a:br>
              <a:rPr lang="en-CA" sz="2100" dirty="0" smtClean="0">
                <a:solidFill>
                  <a:srgbClr val="FF0000"/>
                </a:solidFill>
              </a:rPr>
            </a:br>
            <a:r>
              <a:rPr lang="en-CA" sz="2100" dirty="0" smtClean="0">
                <a:solidFill>
                  <a:srgbClr val="FF0000"/>
                </a:solidFill>
              </a:rPr>
              <a:t>each vertex</a:t>
            </a:r>
            <a:endParaRPr lang="en-CA" sz="2100" dirty="0">
              <a:solidFill>
                <a:srgbClr val="FF0000"/>
              </a:solidFill>
            </a:endParaRPr>
          </a:p>
        </p:txBody>
      </p:sp>
      <p:graphicFrame>
        <p:nvGraphicFramePr>
          <p:cNvPr id="259" name="Object 2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1221235"/>
              </p:ext>
            </p:extLst>
          </p:nvPr>
        </p:nvGraphicFramePr>
        <p:xfrm>
          <a:off x="5236899" y="3704688"/>
          <a:ext cx="498887" cy="211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2" name="Equation" r:id="rId36" imgW="203040" imgH="863280" progId="Equation.DSMT4">
                  <p:embed/>
                </p:oleObj>
              </mc:Choice>
              <mc:Fallback>
                <p:oleObj name="Equation" r:id="rId36" imgW="203040" imgH="863280" progId="Equation.DSMT4">
                  <p:embed/>
                  <p:pic>
                    <p:nvPicPr>
                      <p:cNvPr id="0" name="Picture 1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6899" y="3704688"/>
                        <a:ext cx="498887" cy="2117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0" name="Object 25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7565371"/>
              </p:ext>
            </p:extLst>
          </p:nvPr>
        </p:nvGraphicFramePr>
        <p:xfrm>
          <a:off x="5667169" y="3728852"/>
          <a:ext cx="760137" cy="4469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3" name="Equation" r:id="rId38" imgW="431640" imgH="253800" progId="Equation.DSMT4">
                  <p:embed/>
                </p:oleObj>
              </mc:Choice>
              <mc:Fallback>
                <p:oleObj name="Equation" r:id="rId38" imgW="431640" imgH="253800" progId="Equation.DSMT4">
                  <p:embed/>
                  <p:pic>
                    <p:nvPicPr>
                      <p:cNvPr id="0" name="Picture 1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7169" y="3728852"/>
                        <a:ext cx="760137" cy="4469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1" name="Action Button: Forward or Next 260">
            <a:hlinkClick r:id="rId40" highlightClick="1"/>
          </p:cNvPr>
          <p:cNvSpPr/>
          <p:nvPr/>
        </p:nvSpPr>
        <p:spPr>
          <a:xfrm>
            <a:off x="5254378" y="6127845"/>
            <a:ext cx="600501" cy="491320"/>
          </a:xfrm>
          <a:prstGeom prst="actionButtonForwardNex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262" name="Object 2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6930117"/>
              </p:ext>
            </p:extLst>
          </p:nvPr>
        </p:nvGraphicFramePr>
        <p:xfrm>
          <a:off x="6853175" y="3750500"/>
          <a:ext cx="563563" cy="211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4" name="Equation" r:id="rId41" imgW="228600" imgH="863280" progId="Equation.DSMT4">
                  <p:embed/>
                </p:oleObj>
              </mc:Choice>
              <mc:Fallback>
                <p:oleObj name="Equation" r:id="rId41" imgW="228600" imgH="863280" progId="Equation.DSMT4">
                  <p:embed/>
                  <p:pic>
                    <p:nvPicPr>
                      <p:cNvPr id="0" name="Picture 1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3175" y="3750500"/>
                        <a:ext cx="563563" cy="2117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3" name="Object 2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9695282"/>
              </p:ext>
            </p:extLst>
          </p:nvPr>
        </p:nvGraphicFramePr>
        <p:xfrm>
          <a:off x="5688944" y="4249377"/>
          <a:ext cx="760137" cy="4469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5" name="Equation" r:id="rId43" imgW="431640" imgH="253800" progId="Equation.DSMT4">
                  <p:embed/>
                </p:oleObj>
              </mc:Choice>
              <mc:Fallback>
                <p:oleObj name="Equation" r:id="rId43" imgW="431640" imgH="253800" progId="Equation.DSMT4">
                  <p:embed/>
                  <p:pic>
                    <p:nvPicPr>
                      <p:cNvPr id="0" name="Picture 1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8944" y="4249377"/>
                        <a:ext cx="760137" cy="4469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4" name="Object 2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5457159"/>
              </p:ext>
            </p:extLst>
          </p:nvPr>
        </p:nvGraphicFramePr>
        <p:xfrm>
          <a:off x="5687250" y="4770438"/>
          <a:ext cx="782638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6" name="Equation" r:id="rId45" imgW="444240" imgH="253800" progId="Equation.DSMT4">
                  <p:embed/>
                </p:oleObj>
              </mc:Choice>
              <mc:Fallback>
                <p:oleObj name="Equation" r:id="rId45" imgW="444240" imgH="253800" progId="Equation.DSMT4">
                  <p:embed/>
                  <p:pic>
                    <p:nvPicPr>
                      <p:cNvPr id="0" name="Picture 1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7250" y="4770438"/>
                        <a:ext cx="782638" cy="446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5" name="Object 26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4194694"/>
              </p:ext>
            </p:extLst>
          </p:nvPr>
        </p:nvGraphicFramePr>
        <p:xfrm>
          <a:off x="5763513" y="5384863"/>
          <a:ext cx="62547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7" name="Equation" r:id="rId47" imgW="355320" imgH="253800" progId="Equation.DSMT4">
                  <p:embed/>
                </p:oleObj>
              </mc:Choice>
              <mc:Fallback>
                <p:oleObj name="Equation" r:id="rId47" imgW="355320" imgH="253800" progId="Equation.DSMT4">
                  <p:embed/>
                  <p:pic>
                    <p:nvPicPr>
                      <p:cNvPr id="0" name="Picture 1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3513" y="5384863"/>
                        <a:ext cx="625475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" name="Object 2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2800245"/>
              </p:ext>
            </p:extLst>
          </p:nvPr>
        </p:nvGraphicFramePr>
        <p:xfrm>
          <a:off x="7328725" y="3727450"/>
          <a:ext cx="804863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8" name="Equation" r:id="rId49" imgW="457200" imgH="253800" progId="Equation.DSMT4">
                  <p:embed/>
                </p:oleObj>
              </mc:Choice>
              <mc:Fallback>
                <p:oleObj name="Equation" r:id="rId49" imgW="457200" imgH="253800" progId="Equation.DSMT4">
                  <p:embed/>
                  <p:pic>
                    <p:nvPicPr>
                      <p:cNvPr id="0" name="Picture 1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28725" y="3727450"/>
                        <a:ext cx="804863" cy="446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7" name="Object 2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3684131"/>
              </p:ext>
            </p:extLst>
          </p:nvPr>
        </p:nvGraphicFramePr>
        <p:xfrm>
          <a:off x="7272400" y="4248150"/>
          <a:ext cx="938213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9" name="Equation" r:id="rId51" imgW="533160" imgH="253800" progId="Equation.DSMT4">
                  <p:embed/>
                </p:oleObj>
              </mc:Choice>
              <mc:Fallback>
                <p:oleObj name="Equation" r:id="rId51" imgW="533160" imgH="253800" progId="Equation.DSMT4">
                  <p:embed/>
                  <p:pic>
                    <p:nvPicPr>
                      <p:cNvPr id="0" name="Picture 1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72400" y="4248150"/>
                        <a:ext cx="938213" cy="446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8" name="Object 26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1531618"/>
              </p:ext>
            </p:extLst>
          </p:nvPr>
        </p:nvGraphicFramePr>
        <p:xfrm>
          <a:off x="7293038" y="4780725"/>
          <a:ext cx="917575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0" name="Equation" r:id="rId53" imgW="520560" imgH="253800" progId="Equation.DSMT4">
                  <p:embed/>
                </p:oleObj>
              </mc:Choice>
              <mc:Fallback>
                <p:oleObj name="Equation" r:id="rId53" imgW="520560" imgH="253800" progId="Equation.DSMT4">
                  <p:embed/>
                  <p:pic>
                    <p:nvPicPr>
                      <p:cNvPr id="0" name="Picture 1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93038" y="4780725"/>
                        <a:ext cx="917575" cy="446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9" name="Object 26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786295"/>
              </p:ext>
            </p:extLst>
          </p:nvPr>
        </p:nvGraphicFramePr>
        <p:xfrm>
          <a:off x="7327075" y="5442588"/>
          <a:ext cx="915988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1" name="Equation" r:id="rId55" imgW="520560" imgH="253800" progId="Equation.DSMT4">
                  <p:embed/>
                </p:oleObj>
              </mc:Choice>
              <mc:Fallback>
                <p:oleObj name="Equation" r:id="rId55" imgW="520560" imgH="253800" progId="Equation.DSMT4">
                  <p:embed/>
                  <p:pic>
                    <p:nvPicPr>
                      <p:cNvPr id="0" name="Picture 1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27075" y="5442588"/>
                        <a:ext cx="915988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3" name="TextBox 3"/>
          <p:cNvSpPr txBox="1">
            <a:spLocks noChangeArrowheads="1"/>
          </p:cNvSpPr>
          <p:nvPr/>
        </p:nvSpPr>
        <p:spPr bwMode="auto">
          <a:xfrm>
            <a:off x="4875213" y="6611938"/>
            <a:ext cx="426878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1000"/>
              <a:t>©Copyright All Rights Reserved to Homework Depot at www.BCMath.ca</a:t>
            </a:r>
          </a:p>
        </p:txBody>
      </p:sp>
    </p:spTree>
    <p:extLst>
      <p:ext uri="{BB962C8B-B14F-4D97-AF65-F5344CB8AC3E}">
        <p14:creationId xmlns:p14="http://schemas.microsoft.com/office/powerpoint/2010/main" val="599709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5" presetClass="emph" presetSubtype="0" repeatCount="4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000"/>
                            </p:stCondLst>
                            <p:childTnLst>
                              <p:par>
                                <p:cTn id="7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000"/>
                            </p:stCondLst>
                            <p:childTnLst>
                              <p:par>
                                <p:cTn id="9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4000"/>
                            </p:stCondLst>
                            <p:childTnLst>
                              <p:par>
                                <p:cTn id="15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1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35" presetClass="emph" presetSubtype="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6" dur="1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35" presetClass="emph" presetSubtype="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8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3" dur="1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35" presetClass="emph" presetSubtype="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5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0" dur="1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35" presetClass="emph" presetSubtype="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2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5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2" dur="1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3" presetID="35" presetClass="emph" presetSubtype="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4" dur="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9" dur="1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0" presetID="35" presetClass="emph" presetSubtype="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1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2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3" fill="hold">
                            <p:stCondLst>
                              <p:cond delay="2000"/>
                            </p:stCondLst>
                            <p:childTnLst>
                              <p:par>
                                <p:cTn id="30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5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1" dur="1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2" presetID="35" presetClass="emph" presetSubtype="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3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8" dur="1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9" presetID="35" presetClass="emph" presetSubtype="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0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1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2" fill="hold">
                            <p:stCondLst>
                              <p:cond delay="2000"/>
                            </p:stCondLst>
                            <p:childTnLst>
                              <p:par>
                                <p:cTn id="34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4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>
                      <p:stCondLst>
                        <p:cond delay="indefinite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1" fill="hold">
                            <p:stCondLst>
                              <p:cond delay="500"/>
                            </p:stCondLst>
                            <p:childTnLst>
                              <p:par>
                                <p:cTn id="35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4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5" fill="hold">
                            <p:stCondLst>
                              <p:cond delay="1000"/>
                            </p:stCondLst>
                            <p:childTnLst>
                              <p:par>
                                <p:cTn id="35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8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9" fill="hold">
                            <p:stCondLst>
                              <p:cond delay="1500"/>
                            </p:stCondLst>
                            <p:childTnLst>
                              <p:par>
                                <p:cTn id="36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2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7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>
                            <p:stCondLst>
                              <p:cond delay="500"/>
                            </p:stCondLst>
                            <p:childTnLst>
                              <p:par>
                                <p:cTn id="36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1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2" fill="hold">
                            <p:stCondLst>
                              <p:cond delay="1000"/>
                            </p:stCondLst>
                            <p:childTnLst>
                              <p:par>
                                <p:cTn id="37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5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9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0" fill="hold">
                      <p:stCondLst>
                        <p:cond delay="indefinite"/>
                      </p:stCondLst>
                      <p:childTnLst>
                        <p:par>
                          <p:cTn id="381" fill="hold">
                            <p:stCondLst>
                              <p:cond delay="0"/>
                            </p:stCondLst>
                            <p:childTnLst>
                              <p:par>
                                <p:cTn id="38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6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9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2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4" fill="hold">
                      <p:stCondLst>
                        <p:cond delay="indefinite"/>
                      </p:stCondLst>
                      <p:childTnLst>
                        <p:par>
                          <p:cTn id="395" fill="hold">
                            <p:stCondLst>
                              <p:cond delay="0"/>
                            </p:stCondLst>
                            <p:childTnLst>
                              <p:par>
                                <p:cTn id="39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8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9" fill="hold">
                            <p:stCondLst>
                              <p:cond delay="500"/>
                            </p:stCondLst>
                            <p:childTnLst>
                              <p:par>
                                <p:cTn id="40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2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3" fill="hold">
                      <p:stCondLst>
                        <p:cond delay="indefinite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7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8" fill="hold">
                            <p:stCondLst>
                              <p:cond delay="500"/>
                            </p:stCondLst>
                            <p:childTnLst>
                              <p:par>
                                <p:cTn id="40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1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2" fill="hold">
                      <p:stCondLst>
                        <p:cond delay="indefinite"/>
                      </p:stCondLst>
                      <p:childTnLst>
                        <p:par>
                          <p:cTn id="413" fill="hold">
                            <p:stCondLst>
                              <p:cond delay="0"/>
                            </p:stCondLst>
                            <p:childTnLst>
                              <p:par>
                                <p:cTn id="4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5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8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0" fill="hold">
                      <p:stCondLst>
                        <p:cond delay="indefinite"/>
                      </p:stCondLst>
                      <p:childTnLst>
                        <p:par>
                          <p:cTn id="421" fill="hold">
                            <p:stCondLst>
                              <p:cond delay="0"/>
                            </p:stCondLst>
                            <p:childTnLst>
                              <p:par>
                                <p:cTn id="4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6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8" fill="hold">
                      <p:stCondLst>
                        <p:cond delay="indefinite"/>
                      </p:stCondLst>
                      <p:childTnLst>
                        <p:par>
                          <p:cTn id="429" fill="hold">
                            <p:stCondLst>
                              <p:cond delay="0"/>
                            </p:stCondLst>
                            <p:childTnLst>
                              <p:par>
                                <p:cTn id="4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1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4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7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0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3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6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9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2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5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8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1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4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7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0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3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6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8" fill="hold">
                      <p:stCondLst>
                        <p:cond delay="indefinite"/>
                      </p:stCondLst>
                      <p:childTnLst>
                        <p:par>
                          <p:cTn id="479" fill="hold">
                            <p:stCondLst>
                              <p:cond delay="0"/>
                            </p:stCondLst>
                            <p:childTnLst>
                              <p:par>
                                <p:cTn id="4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2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5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6" fill="hold">
                      <p:stCondLst>
                        <p:cond delay="indefinite"/>
                      </p:stCondLst>
                      <p:childTnLst>
                        <p:par>
                          <p:cTn id="487" fill="hold">
                            <p:stCondLst>
                              <p:cond delay="0"/>
                            </p:stCondLst>
                            <p:childTnLst>
                              <p:par>
                                <p:cTn id="48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6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7" fill="hold">
                      <p:stCondLst>
                        <p:cond delay="indefinite"/>
                      </p:stCondLst>
                      <p:childTnLst>
                        <p:par>
                          <p:cTn id="508" fill="hold">
                            <p:stCondLst>
                              <p:cond delay="0"/>
                            </p:stCondLst>
                            <p:childTnLst>
                              <p:par>
                                <p:cTn id="50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7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8" fill="hold">
                      <p:stCondLst>
                        <p:cond delay="indefinite"/>
                      </p:stCondLst>
                      <p:childTnLst>
                        <p:par>
                          <p:cTn id="529" fill="hold">
                            <p:stCondLst>
                              <p:cond delay="0"/>
                            </p:stCondLst>
                            <p:childTnLst>
                              <p:par>
                                <p:cTn id="5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8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9" fill="hold">
                      <p:stCondLst>
                        <p:cond delay="indefinite"/>
                      </p:stCondLst>
                      <p:childTnLst>
                        <p:par>
                          <p:cTn id="550" fill="hold">
                            <p:stCondLst>
                              <p:cond delay="0"/>
                            </p:stCondLst>
                            <p:childTnLst>
                              <p:par>
                                <p:cTn id="5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9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0" fill="hold">
                      <p:stCondLst>
                        <p:cond delay="indefinite"/>
                      </p:stCondLst>
                      <p:childTnLst>
                        <p:par>
                          <p:cTn id="571" fill="hold">
                            <p:stCondLst>
                              <p:cond delay="0"/>
                            </p:stCondLst>
                            <p:childTnLst>
                              <p:par>
                                <p:cTn id="5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4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5" fill="hold">
                      <p:stCondLst>
                        <p:cond delay="indefinite"/>
                      </p:stCondLst>
                      <p:childTnLst>
                        <p:par>
                          <p:cTn id="576" fill="hold">
                            <p:stCondLst>
                              <p:cond delay="0"/>
                            </p:stCondLst>
                            <p:childTnLst>
                              <p:par>
                                <p:cTn id="5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9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0" fill="hold">
                      <p:stCondLst>
                        <p:cond delay="indefinite"/>
                      </p:stCondLst>
                      <p:childTnLst>
                        <p:par>
                          <p:cTn id="581" fill="hold">
                            <p:stCondLst>
                              <p:cond delay="0"/>
                            </p:stCondLst>
                            <p:childTnLst>
                              <p:par>
                                <p:cTn id="5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4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5" fill="hold">
                      <p:stCondLst>
                        <p:cond delay="indefinite"/>
                      </p:stCondLst>
                      <p:childTnLst>
                        <p:par>
                          <p:cTn id="586" fill="hold">
                            <p:stCondLst>
                              <p:cond delay="0"/>
                            </p:stCondLst>
                            <p:childTnLst>
                              <p:par>
                                <p:cTn id="5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9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0" fill="hold">
                      <p:stCondLst>
                        <p:cond delay="indefinite"/>
                      </p:stCondLst>
                      <p:childTnLst>
                        <p:par>
                          <p:cTn id="591" fill="hold">
                            <p:stCondLst>
                              <p:cond delay="0"/>
                            </p:stCondLst>
                            <p:childTnLst>
                              <p:par>
                                <p:cTn id="5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4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5" fill="hold">
                      <p:stCondLst>
                        <p:cond delay="indefinite"/>
                      </p:stCondLst>
                      <p:childTnLst>
                        <p:par>
                          <p:cTn id="596" fill="hold">
                            <p:stCondLst>
                              <p:cond delay="0"/>
                            </p:stCondLst>
                            <p:childTnLst>
                              <p:par>
                                <p:cTn id="5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9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0" fill="hold">
                      <p:stCondLst>
                        <p:cond delay="indefinite"/>
                      </p:stCondLst>
                      <p:childTnLst>
                        <p:par>
                          <p:cTn id="601" fill="hold">
                            <p:stCondLst>
                              <p:cond delay="0"/>
                            </p:stCondLst>
                            <p:childTnLst>
                              <p:par>
                                <p:cTn id="6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4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5" fill="hold">
                      <p:stCondLst>
                        <p:cond delay="indefinite"/>
                      </p:stCondLst>
                      <p:childTnLst>
                        <p:par>
                          <p:cTn id="606" fill="hold">
                            <p:stCondLst>
                              <p:cond delay="0"/>
                            </p:stCondLst>
                            <p:childTnLst>
                              <p:par>
                                <p:cTn id="6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9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0" fill="hold">
                      <p:stCondLst>
                        <p:cond delay="indefinite"/>
                      </p:stCondLst>
                      <p:childTnLst>
                        <p:par>
                          <p:cTn id="611" fill="hold">
                            <p:stCondLst>
                              <p:cond delay="0"/>
                            </p:stCondLst>
                            <p:childTnLst>
                              <p:par>
                                <p:cTn id="6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4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5" fill="hold">
                      <p:stCondLst>
                        <p:cond delay="indefinite"/>
                      </p:stCondLst>
                      <p:childTnLst>
                        <p:par>
                          <p:cTn id="616" fill="hold">
                            <p:stCondLst>
                              <p:cond delay="0"/>
                            </p:stCondLst>
                            <p:childTnLst>
                              <p:par>
                                <p:cTn id="6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9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0" fill="hold">
                      <p:stCondLst>
                        <p:cond delay="indefinite"/>
                      </p:stCondLst>
                      <p:childTnLst>
                        <p:par>
                          <p:cTn id="621" fill="hold">
                            <p:stCondLst>
                              <p:cond delay="0"/>
                            </p:stCondLst>
                            <p:childTnLst>
                              <p:par>
                                <p:cTn id="6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4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" grpId="0" animBg="1"/>
      <p:bldP spid="164" grpId="1" animBg="1"/>
      <p:bldP spid="3" grpId="0" animBg="1"/>
      <p:bldP spid="3" grpId="1" animBg="1"/>
      <p:bldP spid="171" grpId="0" animBg="1"/>
      <p:bldP spid="171" grpId="1" animBg="1"/>
      <p:bldP spid="172" grpId="0" animBg="1"/>
      <p:bldP spid="172" grpId="1" animBg="1"/>
      <p:bldP spid="181" grpId="0" animBg="1"/>
      <p:bldP spid="181" grpId="1" animBg="1"/>
      <p:bldP spid="184" grpId="0" animBg="1"/>
      <p:bldP spid="184" grpId="1" animBg="1"/>
      <p:bldP spid="186" grpId="0" animBg="1"/>
      <p:bldP spid="186" grpId="1" animBg="1"/>
      <p:bldP spid="188" grpId="0" animBg="1"/>
      <p:bldP spid="188" grpId="1" animBg="1"/>
      <p:bldP spid="201" grpId="0" animBg="1"/>
      <p:bldP spid="201" grpId="1" animBg="1"/>
      <p:bldP spid="203" grpId="0" animBg="1"/>
      <p:bldP spid="203" grpId="1" animBg="1"/>
      <p:bldP spid="205" grpId="0" animBg="1"/>
      <p:bldP spid="205" grpId="1" animBg="1"/>
      <p:bldP spid="218" grpId="0" animBg="1"/>
      <p:bldP spid="219" grpId="0" animBg="1"/>
      <p:bldP spid="220" grpId="0"/>
      <p:bldP spid="222" grpId="0" animBg="1"/>
      <p:bldP spid="226" grpId="0" animBg="1"/>
      <p:bldP spid="230" grpId="0" animBg="1"/>
      <p:bldP spid="242" grpId="0" animBg="1"/>
      <p:bldP spid="244" grpId="0"/>
      <p:bldP spid="249" grpId="0" animBg="1"/>
      <p:bldP spid="251" grpId="0" animBg="1"/>
      <p:bldP spid="253" grpId="0" animBg="1"/>
      <p:bldP spid="256" grpId="0" animBg="1"/>
      <p:bldP spid="25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Homework: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smtClean="0"/>
              <a:t>P358 #5, 7 – 9, 11</a:t>
            </a:r>
            <a:endParaRPr lang="en-CA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875213" y="6611938"/>
            <a:ext cx="426878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1000"/>
              <a:t>©Copyright All Rights Reserved to Homework Depot at www.BCMath.ca</a:t>
            </a:r>
          </a:p>
        </p:txBody>
      </p:sp>
    </p:spTree>
    <p:extLst>
      <p:ext uri="{BB962C8B-B14F-4D97-AF65-F5344CB8AC3E}">
        <p14:creationId xmlns:p14="http://schemas.microsoft.com/office/powerpoint/2010/main" val="2353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en-CA" dirty="0" smtClean="0"/>
              <a:t>Reflections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960112"/>
            <a:ext cx="8507288" cy="1100736"/>
          </a:xfrm>
        </p:spPr>
        <p:txBody>
          <a:bodyPr/>
          <a:lstStyle/>
          <a:p>
            <a:r>
              <a:rPr lang="en-CA" dirty="0" smtClean="0"/>
              <a:t>A flip/transformation in a mirror line (reflection line)</a:t>
            </a:r>
          </a:p>
          <a:p>
            <a:r>
              <a:rPr lang="en-CA" dirty="0" smtClean="0"/>
              <a:t>Objects reflected over a mirror line will look symmetrical</a:t>
            </a:r>
            <a:endParaRPr lang="en-CA" dirty="0"/>
          </a:p>
        </p:txBody>
      </p:sp>
      <p:pic>
        <p:nvPicPr>
          <p:cNvPr id="4" name="Picture 3" descr="kid han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52230" y="2132856"/>
            <a:ext cx="1247562" cy="2449381"/>
          </a:xfrm>
          <a:prstGeom prst="rect">
            <a:avLst/>
          </a:prstGeom>
        </p:spPr>
      </p:pic>
      <p:pic>
        <p:nvPicPr>
          <p:cNvPr id="5" name="Picture 4" descr="kid han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4572000" y="2132856"/>
            <a:ext cx="1247562" cy="2449381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3635896" y="2060848"/>
            <a:ext cx="0" cy="3200400"/>
          </a:xfrm>
          <a:prstGeom prst="line">
            <a:avLst/>
          </a:prstGeom>
          <a:ln w="254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915816" y="5445223"/>
            <a:ext cx="1444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Mirror Line</a:t>
            </a:r>
            <a:endParaRPr lang="en-CA" dirty="0"/>
          </a:p>
        </p:txBody>
      </p:sp>
      <p:sp>
        <p:nvSpPr>
          <p:cNvPr id="9" name="Freeform 8"/>
          <p:cNvSpPr/>
          <p:nvPr/>
        </p:nvSpPr>
        <p:spPr>
          <a:xfrm>
            <a:off x="2976154" y="4221088"/>
            <a:ext cx="1952897" cy="1440160"/>
          </a:xfrm>
          <a:custGeom>
            <a:avLst/>
            <a:gdLst>
              <a:gd name="connsiteX0" fmla="*/ 1386840 w 1952897"/>
              <a:gd name="connsiteY0" fmla="*/ 1476103 h 1476103"/>
              <a:gd name="connsiteX1" fmla="*/ 1752600 w 1952897"/>
              <a:gd name="connsiteY1" fmla="*/ 1123406 h 1476103"/>
              <a:gd name="connsiteX2" fmla="*/ 185057 w 1952897"/>
              <a:gd name="connsiteY2" fmla="*/ 836023 h 1476103"/>
              <a:gd name="connsiteX3" fmla="*/ 642257 w 1952897"/>
              <a:gd name="connsiteY3" fmla="*/ 0 h 1476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52897" h="1476103">
                <a:moveTo>
                  <a:pt x="1386840" y="1476103"/>
                </a:moveTo>
                <a:cubicBezTo>
                  <a:pt x="1669868" y="1353094"/>
                  <a:pt x="1952897" y="1230086"/>
                  <a:pt x="1752600" y="1123406"/>
                </a:cubicBezTo>
                <a:cubicBezTo>
                  <a:pt x="1552303" y="1016726"/>
                  <a:pt x="370114" y="1023257"/>
                  <a:pt x="185057" y="836023"/>
                </a:cubicBezTo>
                <a:cubicBezTo>
                  <a:pt x="0" y="648789"/>
                  <a:pt x="321128" y="324394"/>
                  <a:pt x="642257" y="0"/>
                </a:cubicBezTo>
              </a:path>
            </a:pathLst>
          </a:cu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TextBox 9"/>
          <p:cNvSpPr txBox="1"/>
          <p:nvPr/>
        </p:nvSpPr>
        <p:spPr>
          <a:xfrm>
            <a:off x="1686627" y="4654245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Object</a:t>
            </a:r>
            <a:endParaRPr lang="en-CA" dirty="0"/>
          </a:p>
        </p:txBody>
      </p:sp>
      <p:sp>
        <p:nvSpPr>
          <p:cNvPr id="11" name="TextBox 10"/>
          <p:cNvSpPr txBox="1"/>
          <p:nvPr/>
        </p:nvSpPr>
        <p:spPr>
          <a:xfrm>
            <a:off x="4800605" y="4644953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Image</a:t>
            </a:r>
            <a:endParaRPr lang="en-CA" dirty="0"/>
          </a:p>
        </p:txBody>
      </p:sp>
      <p:sp>
        <p:nvSpPr>
          <p:cNvPr id="12" name="TextBox 3"/>
          <p:cNvSpPr txBox="1">
            <a:spLocks noChangeArrowheads="1"/>
          </p:cNvSpPr>
          <p:nvPr/>
        </p:nvSpPr>
        <p:spPr bwMode="auto">
          <a:xfrm>
            <a:off x="4875213" y="6611938"/>
            <a:ext cx="426878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1000"/>
              <a:t>©Copyright All Rights Reserved to Homework Depot at www.BCMath.ca</a:t>
            </a:r>
          </a:p>
        </p:txBody>
      </p:sp>
    </p:spTree>
    <p:extLst>
      <p:ext uri="{BB962C8B-B14F-4D97-AF65-F5344CB8AC3E}">
        <p14:creationId xmlns:p14="http://schemas.microsoft.com/office/powerpoint/2010/main" val="2864008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en-CA" dirty="0" smtClean="0"/>
              <a:t>Line of Symmetry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888104"/>
            <a:ext cx="8363272" cy="1532784"/>
          </a:xfrm>
        </p:spPr>
        <p:txBody>
          <a:bodyPr/>
          <a:lstStyle/>
          <a:p>
            <a:r>
              <a:rPr lang="en-CA" dirty="0" smtClean="0"/>
              <a:t>A line that divides an image in half</a:t>
            </a:r>
          </a:p>
          <a:p>
            <a:r>
              <a:rPr lang="en-CA" dirty="0" smtClean="0"/>
              <a:t>Both sides of the image look the same over the line (symmetrical)</a:t>
            </a:r>
            <a:endParaRPr lang="en-CA" dirty="0"/>
          </a:p>
        </p:txBody>
      </p:sp>
      <p:sp>
        <p:nvSpPr>
          <p:cNvPr id="4" name="Smiley Face 3"/>
          <p:cNvSpPr/>
          <p:nvPr/>
        </p:nvSpPr>
        <p:spPr>
          <a:xfrm>
            <a:off x="3131840" y="2420888"/>
            <a:ext cx="2286000" cy="2286000"/>
          </a:xfrm>
          <a:prstGeom prst="smileyFac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3707904" y="5229200"/>
            <a:ext cx="1101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 smtClean="0"/>
              <a:t>IMAGE</a:t>
            </a:r>
            <a:endParaRPr lang="en-CA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868144" y="2062009"/>
            <a:ext cx="252505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dirty="0" smtClean="0">
                <a:solidFill>
                  <a:srgbClr val="FF0000"/>
                </a:solidFill>
              </a:rPr>
              <a:t>Line of Symmetry</a:t>
            </a:r>
            <a:endParaRPr lang="en-CA" sz="22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528" y="2492896"/>
            <a:ext cx="262764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dirty="0" smtClean="0">
                <a:solidFill>
                  <a:srgbClr val="FF0000"/>
                </a:solidFill>
              </a:rPr>
              <a:t>Everything on the </a:t>
            </a:r>
            <a:br>
              <a:rPr lang="en-CA" sz="2200" dirty="0" smtClean="0">
                <a:solidFill>
                  <a:srgbClr val="FF0000"/>
                </a:solidFill>
              </a:rPr>
            </a:br>
            <a:r>
              <a:rPr lang="en-CA" sz="2200" dirty="0" smtClean="0">
                <a:solidFill>
                  <a:srgbClr val="FF0000"/>
                </a:solidFill>
              </a:rPr>
              <a:t>left side of the </a:t>
            </a:r>
          </a:p>
          <a:p>
            <a:r>
              <a:rPr lang="en-CA" sz="2200" dirty="0" smtClean="0">
                <a:solidFill>
                  <a:srgbClr val="FF0000"/>
                </a:solidFill>
              </a:rPr>
              <a:t>line of symmetry</a:t>
            </a:r>
            <a:endParaRPr lang="en-CA" sz="22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68144" y="3789040"/>
            <a:ext cx="301236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dirty="0" smtClean="0">
                <a:solidFill>
                  <a:srgbClr val="FF0000"/>
                </a:solidFill>
              </a:rPr>
              <a:t>is equal to everything</a:t>
            </a:r>
          </a:p>
          <a:p>
            <a:r>
              <a:rPr lang="en-CA" sz="2200" dirty="0" smtClean="0">
                <a:solidFill>
                  <a:srgbClr val="FF0000"/>
                </a:solidFill>
              </a:rPr>
              <a:t>on the right side of </a:t>
            </a:r>
            <a:br>
              <a:rPr lang="en-CA" sz="2200" dirty="0" smtClean="0">
                <a:solidFill>
                  <a:srgbClr val="FF0000"/>
                </a:solidFill>
              </a:rPr>
            </a:br>
            <a:r>
              <a:rPr lang="en-CA" sz="2200" dirty="0" smtClean="0">
                <a:solidFill>
                  <a:srgbClr val="FF0000"/>
                </a:solidFill>
              </a:rPr>
              <a:t>the line of symmetry</a:t>
            </a:r>
            <a:endParaRPr lang="en-CA" sz="2200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283968" y="2276872"/>
            <a:ext cx="1224136" cy="25922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Rectangle 12"/>
          <p:cNvSpPr/>
          <p:nvPr/>
        </p:nvSpPr>
        <p:spPr>
          <a:xfrm>
            <a:off x="3059832" y="2276872"/>
            <a:ext cx="1224136" cy="25922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6" name="Straight Connector 5"/>
          <p:cNvCxnSpPr/>
          <p:nvPr/>
        </p:nvCxnSpPr>
        <p:spPr>
          <a:xfrm>
            <a:off x="4283968" y="2060848"/>
            <a:ext cx="0" cy="3200400"/>
          </a:xfrm>
          <a:prstGeom prst="line">
            <a:avLst/>
          </a:prstGeom>
          <a:ln w="254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4297680" y="2286000"/>
            <a:ext cx="2312126" cy="1410789"/>
          </a:xfrm>
          <a:custGeom>
            <a:avLst/>
            <a:gdLst>
              <a:gd name="connsiteX0" fmla="*/ 1567543 w 2312126"/>
              <a:gd name="connsiteY0" fmla="*/ 0 h 1410789"/>
              <a:gd name="connsiteX1" fmla="*/ 1175657 w 2312126"/>
              <a:gd name="connsiteY1" fmla="*/ 235131 h 1410789"/>
              <a:gd name="connsiteX2" fmla="*/ 2116183 w 2312126"/>
              <a:gd name="connsiteY2" fmla="*/ 1097280 h 1410789"/>
              <a:gd name="connsiteX3" fmla="*/ 0 w 2312126"/>
              <a:gd name="connsiteY3" fmla="*/ 1410789 h 1410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12126" h="1410789">
                <a:moveTo>
                  <a:pt x="1567543" y="0"/>
                </a:moveTo>
                <a:cubicBezTo>
                  <a:pt x="1325880" y="26125"/>
                  <a:pt x="1084217" y="52251"/>
                  <a:pt x="1175657" y="235131"/>
                </a:cubicBezTo>
                <a:cubicBezTo>
                  <a:pt x="1267097" y="418011"/>
                  <a:pt x="2312126" y="901337"/>
                  <a:pt x="2116183" y="1097280"/>
                </a:cubicBezTo>
                <a:cubicBezTo>
                  <a:pt x="1920240" y="1293223"/>
                  <a:pt x="960120" y="1352006"/>
                  <a:pt x="0" y="1410789"/>
                </a:cubicBezTo>
              </a:path>
            </a:pathLst>
          </a:custGeom>
          <a:ln w="381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TextBox 3"/>
          <p:cNvSpPr txBox="1">
            <a:spLocks noChangeArrowheads="1"/>
          </p:cNvSpPr>
          <p:nvPr/>
        </p:nvSpPr>
        <p:spPr bwMode="auto">
          <a:xfrm>
            <a:off x="4875213" y="6611938"/>
            <a:ext cx="426878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1000"/>
              <a:t>©Copyright All Rights Reserved to Homework Depot at www.BCMath.ca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7" grpId="0"/>
      <p:bldP spid="10" grpId="0"/>
      <p:bldP spid="11" grpId="0"/>
      <p:bldP spid="12" grpId="0" animBg="1"/>
      <p:bldP spid="12" grpId="1" animBg="1"/>
      <p:bldP spid="13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6240"/>
          </a:xfrm>
        </p:spPr>
        <p:txBody>
          <a:bodyPr/>
          <a:lstStyle/>
          <a:p>
            <a:r>
              <a:rPr lang="en-CA" dirty="0" smtClean="0"/>
              <a:t>Examples of Symmetry in Art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41946"/>
            <a:ext cx="7467600" cy="5232006"/>
          </a:xfrm>
        </p:spPr>
        <p:txBody>
          <a:bodyPr/>
          <a:lstStyle/>
          <a:p>
            <a:r>
              <a:rPr lang="en-CA" dirty="0" smtClean="0"/>
              <a:t>Cup </a:t>
            </a:r>
            <a:r>
              <a:rPr lang="en-CA" dirty="0"/>
              <a:t>or faces </a:t>
            </a:r>
            <a:r>
              <a:rPr lang="en-CA" dirty="0" smtClean="0"/>
              <a:t>paradox</a:t>
            </a:r>
          </a:p>
          <a:p>
            <a:r>
              <a:rPr lang="en-CA" dirty="0" smtClean="0"/>
              <a:t>Paintings, </a:t>
            </a:r>
            <a:r>
              <a:rPr lang="en-CA" dirty="0" err="1" smtClean="0"/>
              <a:t>Grafiti</a:t>
            </a:r>
            <a:endParaRPr lang="en-CA" dirty="0" smtClean="0"/>
          </a:p>
          <a:p>
            <a:r>
              <a:rPr lang="en-CA" dirty="0" smtClean="0"/>
              <a:t>Architecture: </a:t>
            </a:r>
            <a:r>
              <a:rPr lang="en-CA" dirty="0" err="1" smtClean="0"/>
              <a:t>Taj</a:t>
            </a:r>
            <a:r>
              <a:rPr lang="en-CA" dirty="0" smtClean="0"/>
              <a:t> </a:t>
            </a:r>
            <a:r>
              <a:rPr lang="en-CA" dirty="0" err="1" smtClean="0"/>
              <a:t>Mahul</a:t>
            </a:r>
            <a:r>
              <a:rPr lang="en-CA" dirty="0" smtClean="0"/>
              <a:t>, Acropolis</a:t>
            </a:r>
            <a:endParaRPr lang="en-C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244" y="3373917"/>
            <a:ext cx="2707482" cy="3122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8955" y="3253928"/>
            <a:ext cx="4429125" cy="294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580" y="2924673"/>
            <a:ext cx="5876925" cy="362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6789" y="2764882"/>
            <a:ext cx="5148973" cy="3972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4875213" y="6611938"/>
            <a:ext cx="426878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1000"/>
              <a:t>©Copyright All Rights Reserved to Homework Depot at www.BCMath.ca</a:t>
            </a:r>
          </a:p>
        </p:txBody>
      </p:sp>
    </p:spTree>
    <p:extLst>
      <p:ext uri="{BB962C8B-B14F-4D97-AF65-F5344CB8AC3E}">
        <p14:creationId xmlns:p14="http://schemas.microsoft.com/office/powerpoint/2010/main" val="152901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12968" cy="778098"/>
          </a:xfrm>
        </p:spPr>
        <p:txBody>
          <a:bodyPr>
            <a:normAutofit fontScale="90000"/>
          </a:bodyPr>
          <a:lstStyle/>
          <a:p>
            <a:r>
              <a:rPr lang="en-CA" sz="2400" dirty="0" smtClean="0"/>
              <a:t>Ex: Draw the lines of symmetry for each of the following shapes</a:t>
            </a:r>
            <a:endParaRPr lang="en-CA" sz="2400" dirty="0"/>
          </a:p>
        </p:txBody>
      </p:sp>
      <p:sp>
        <p:nvSpPr>
          <p:cNvPr id="4" name="Isosceles Triangle 3"/>
          <p:cNvSpPr/>
          <p:nvPr/>
        </p:nvSpPr>
        <p:spPr>
          <a:xfrm>
            <a:off x="435694" y="994760"/>
            <a:ext cx="1828800" cy="1581912"/>
          </a:xfrm>
          <a:prstGeom prst="triangl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5-Point Star 4"/>
          <p:cNvSpPr/>
          <p:nvPr/>
        </p:nvSpPr>
        <p:spPr>
          <a:xfrm>
            <a:off x="3034352" y="778736"/>
            <a:ext cx="1944216" cy="1828800"/>
          </a:xfrm>
          <a:prstGeom prst="star5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Cross 5"/>
          <p:cNvSpPr/>
          <p:nvPr/>
        </p:nvSpPr>
        <p:spPr>
          <a:xfrm rot="2858692">
            <a:off x="5972913" y="848650"/>
            <a:ext cx="1828800" cy="1828800"/>
          </a:xfrm>
          <a:prstGeom prst="plus">
            <a:avLst>
              <a:gd name="adj" fmla="val 35714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7" name="Straight Connector 6"/>
          <p:cNvCxnSpPr/>
          <p:nvPr/>
        </p:nvCxnSpPr>
        <p:spPr>
          <a:xfrm>
            <a:off x="1338979" y="667216"/>
            <a:ext cx="0" cy="2304256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3600000">
            <a:off x="1269318" y="924119"/>
            <a:ext cx="0" cy="2304256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8000000" flipH="1">
            <a:off x="1408655" y="932826"/>
            <a:ext cx="0" cy="2304256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999475" y="493041"/>
            <a:ext cx="0" cy="2304256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3315879" y="849082"/>
            <a:ext cx="1386746" cy="1865480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2991392" y="1384658"/>
            <a:ext cx="2285999" cy="731520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 flipV="1">
            <a:off x="2599505" y="1358533"/>
            <a:ext cx="2377441" cy="744584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 flipV="1">
            <a:off x="3344088" y="862144"/>
            <a:ext cx="1449977" cy="2011680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98941" y="2956258"/>
            <a:ext cx="13756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 smtClean="0">
                <a:solidFill>
                  <a:srgbClr val="FF0000"/>
                </a:solidFill>
              </a:rPr>
              <a:t>3 lines of </a:t>
            </a:r>
            <a:br>
              <a:rPr lang="en-CA" sz="2000" dirty="0" smtClean="0">
                <a:solidFill>
                  <a:srgbClr val="FF0000"/>
                </a:solidFill>
              </a:rPr>
            </a:br>
            <a:r>
              <a:rPr lang="en-CA" sz="2000" dirty="0" smtClean="0">
                <a:solidFill>
                  <a:srgbClr val="FF0000"/>
                </a:solidFill>
              </a:rPr>
              <a:t>symmetry</a:t>
            </a:r>
            <a:endParaRPr lang="en-CA" sz="2000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376976" y="2938841"/>
            <a:ext cx="13756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 smtClean="0">
                <a:solidFill>
                  <a:srgbClr val="FF0000"/>
                </a:solidFill>
              </a:rPr>
              <a:t>5 lines of </a:t>
            </a:r>
            <a:br>
              <a:rPr lang="en-CA" sz="2000" dirty="0" smtClean="0">
                <a:solidFill>
                  <a:srgbClr val="FF0000"/>
                </a:solidFill>
              </a:rPr>
            </a:br>
            <a:r>
              <a:rPr lang="en-CA" sz="2000" dirty="0" smtClean="0">
                <a:solidFill>
                  <a:srgbClr val="FF0000"/>
                </a:solidFill>
              </a:rPr>
              <a:t>symmetry</a:t>
            </a:r>
            <a:endParaRPr lang="en-CA" sz="2000" dirty="0">
              <a:solidFill>
                <a:srgbClr val="FF0000"/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6882042" y="645441"/>
            <a:ext cx="0" cy="2304256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6200000">
            <a:off x="6933809" y="606894"/>
            <a:ext cx="0" cy="2304256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2700000">
            <a:off x="6933324" y="568347"/>
            <a:ext cx="0" cy="2304256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8900000" flipH="1">
            <a:off x="6893650" y="608178"/>
            <a:ext cx="0" cy="2304256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233389" y="2869171"/>
            <a:ext cx="13756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 smtClean="0">
                <a:solidFill>
                  <a:srgbClr val="FF0000"/>
                </a:solidFill>
              </a:rPr>
              <a:t>4 lines of </a:t>
            </a:r>
            <a:br>
              <a:rPr lang="en-CA" sz="2000" dirty="0" smtClean="0">
                <a:solidFill>
                  <a:srgbClr val="FF0000"/>
                </a:solidFill>
              </a:rPr>
            </a:br>
            <a:r>
              <a:rPr lang="en-CA" sz="2000" dirty="0" smtClean="0">
                <a:solidFill>
                  <a:srgbClr val="FF0000"/>
                </a:solidFill>
              </a:rPr>
              <a:t>symmetry</a:t>
            </a:r>
            <a:endParaRPr lang="en-CA" sz="2000" dirty="0">
              <a:solidFill>
                <a:srgbClr val="FF0000"/>
              </a:solidFill>
            </a:endParaRPr>
          </a:p>
        </p:txBody>
      </p:sp>
      <p:sp>
        <p:nvSpPr>
          <p:cNvPr id="33" name="Flowchart: Punched Tape 32"/>
          <p:cNvSpPr/>
          <p:nvPr/>
        </p:nvSpPr>
        <p:spPr>
          <a:xfrm>
            <a:off x="313506" y="3984168"/>
            <a:ext cx="2063932" cy="1201783"/>
          </a:xfrm>
          <a:prstGeom prst="flowChartPunchedTap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4" name="TextBox 33"/>
          <p:cNvSpPr txBox="1"/>
          <p:nvPr/>
        </p:nvSpPr>
        <p:spPr>
          <a:xfrm>
            <a:off x="633777" y="5368532"/>
            <a:ext cx="15808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 smtClean="0">
                <a:solidFill>
                  <a:srgbClr val="FF0000"/>
                </a:solidFill>
              </a:rPr>
              <a:t>NO lines of </a:t>
            </a:r>
            <a:br>
              <a:rPr lang="en-CA" sz="2000" dirty="0" smtClean="0">
                <a:solidFill>
                  <a:srgbClr val="FF0000"/>
                </a:solidFill>
              </a:rPr>
            </a:br>
            <a:r>
              <a:rPr lang="en-CA" sz="2000" dirty="0" smtClean="0">
                <a:solidFill>
                  <a:srgbClr val="FF0000"/>
                </a:solidFill>
              </a:rPr>
              <a:t>symmetry</a:t>
            </a:r>
            <a:endParaRPr lang="en-CA" sz="2000" dirty="0">
              <a:solidFill>
                <a:srgbClr val="FF0000"/>
              </a:solidFill>
            </a:endParaRPr>
          </a:p>
        </p:txBody>
      </p:sp>
      <p:sp>
        <p:nvSpPr>
          <p:cNvPr id="36" name="L-Shape 35"/>
          <p:cNvSpPr/>
          <p:nvPr/>
        </p:nvSpPr>
        <p:spPr>
          <a:xfrm>
            <a:off x="3448591" y="4140921"/>
            <a:ext cx="1371600" cy="1371600"/>
          </a:xfrm>
          <a:prstGeom prst="corner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7" name="Oval 36"/>
          <p:cNvSpPr/>
          <p:nvPr/>
        </p:nvSpPr>
        <p:spPr>
          <a:xfrm>
            <a:off x="6244045" y="4088668"/>
            <a:ext cx="1371600" cy="137160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38" name="Straight Connector 37"/>
          <p:cNvCxnSpPr/>
          <p:nvPr/>
        </p:nvCxnSpPr>
        <p:spPr>
          <a:xfrm rot="2700000">
            <a:off x="3976762" y="3829725"/>
            <a:ext cx="0" cy="2304256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424875" y="5560121"/>
            <a:ext cx="13756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 smtClean="0">
                <a:solidFill>
                  <a:srgbClr val="FF0000"/>
                </a:solidFill>
              </a:rPr>
              <a:t>1 line of </a:t>
            </a:r>
            <a:br>
              <a:rPr lang="en-CA" sz="2000" dirty="0" smtClean="0">
                <a:solidFill>
                  <a:srgbClr val="FF0000"/>
                </a:solidFill>
              </a:rPr>
            </a:br>
            <a:r>
              <a:rPr lang="en-CA" sz="2000" dirty="0" smtClean="0">
                <a:solidFill>
                  <a:srgbClr val="FF0000"/>
                </a:solidFill>
              </a:rPr>
              <a:t>symmetry</a:t>
            </a:r>
            <a:endParaRPr lang="en-CA" sz="2000" dirty="0">
              <a:solidFill>
                <a:srgbClr val="FF0000"/>
              </a:solidFill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>
            <a:off x="6895105" y="3480112"/>
            <a:ext cx="0" cy="2304256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6211509" y="3836153"/>
            <a:ext cx="1386746" cy="1865480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5887022" y="4371729"/>
            <a:ext cx="2285999" cy="731520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 flipV="1">
            <a:off x="5495135" y="4345604"/>
            <a:ext cx="2377441" cy="744584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 flipV="1">
            <a:off x="6239718" y="3849215"/>
            <a:ext cx="1449977" cy="2011680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16200000">
            <a:off x="6929453" y="3633154"/>
            <a:ext cx="0" cy="2304256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2700000">
            <a:off x="6928968" y="3594607"/>
            <a:ext cx="0" cy="2304256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18900000" flipH="1">
            <a:off x="6889294" y="3634438"/>
            <a:ext cx="0" cy="2304256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6583679" y="3892726"/>
            <a:ext cx="627018" cy="1815738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6591091" y="3903459"/>
            <a:ext cx="627018" cy="1815738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170961" y="5516576"/>
            <a:ext cx="3924472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CA" sz="2000" dirty="0" smtClean="0">
                <a:solidFill>
                  <a:srgbClr val="FF0000"/>
                </a:solidFill>
              </a:rPr>
              <a:t>Any line that goes through </a:t>
            </a:r>
            <a:br>
              <a:rPr lang="en-CA" sz="2000" dirty="0" smtClean="0">
                <a:solidFill>
                  <a:srgbClr val="FF0000"/>
                </a:solidFill>
              </a:rPr>
            </a:br>
            <a:r>
              <a:rPr lang="en-CA" sz="2000" dirty="0" smtClean="0">
                <a:solidFill>
                  <a:srgbClr val="FF0000"/>
                </a:solidFill>
              </a:rPr>
              <a:t>the center is a line of symmetry</a:t>
            </a:r>
            <a:endParaRPr lang="en-CA" sz="2000" dirty="0">
              <a:solidFill>
                <a:srgbClr val="FF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007860" y="6165370"/>
            <a:ext cx="2294218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CA" sz="2000" dirty="0" smtClean="0">
                <a:solidFill>
                  <a:srgbClr val="FF0000"/>
                </a:solidFill>
              </a:rPr>
              <a:t>Infinite # of </a:t>
            </a:r>
            <a:br>
              <a:rPr lang="en-CA" sz="2000" dirty="0" smtClean="0">
                <a:solidFill>
                  <a:srgbClr val="FF0000"/>
                </a:solidFill>
              </a:rPr>
            </a:br>
            <a:r>
              <a:rPr lang="en-CA" sz="2000" dirty="0" smtClean="0">
                <a:solidFill>
                  <a:srgbClr val="FF0000"/>
                </a:solidFill>
              </a:rPr>
              <a:t>lines of symmetry</a:t>
            </a:r>
            <a:endParaRPr lang="en-CA" sz="2000" dirty="0">
              <a:solidFill>
                <a:srgbClr val="FF0000"/>
              </a:solidFill>
            </a:endParaRPr>
          </a:p>
        </p:txBody>
      </p:sp>
      <p:sp>
        <p:nvSpPr>
          <p:cNvPr id="40" name="TextBox 3"/>
          <p:cNvSpPr txBox="1">
            <a:spLocks noChangeArrowheads="1"/>
          </p:cNvSpPr>
          <p:nvPr/>
        </p:nvSpPr>
        <p:spPr bwMode="auto">
          <a:xfrm>
            <a:off x="0" y="6611938"/>
            <a:ext cx="456246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1000" dirty="0"/>
              <a:t>©Copyright All Rights Reserved to Homework Depot at </a:t>
            </a:r>
            <a:r>
              <a:rPr lang="en-CA" sz="1000" dirty="0" smtClean="0"/>
              <a:t>www.BCMath.ca</a:t>
            </a:r>
            <a:endParaRPr lang="en-CA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32" grpId="0"/>
      <p:bldP spid="34" grpId="0"/>
      <p:bldP spid="39" grpId="0"/>
      <p:bldP spid="57" grpId="0" animBg="1"/>
      <p:bldP spid="5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773" y="274638"/>
            <a:ext cx="8461611" cy="612466"/>
          </a:xfrm>
        </p:spPr>
        <p:txBody>
          <a:bodyPr>
            <a:normAutofit/>
          </a:bodyPr>
          <a:lstStyle/>
          <a:p>
            <a:r>
              <a:rPr lang="en-CA" sz="2400" dirty="0" smtClean="0"/>
              <a:t>Ex: Graph each image over the line of symmetry.</a:t>
            </a:r>
            <a:endParaRPr lang="en-CA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68490" y="1255594"/>
            <a:ext cx="236635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6000" dirty="0" smtClean="0">
                <a:latin typeface="Symbol" pitchFamily="18" charset="2"/>
                <a:cs typeface="Arial" pitchFamily="34" charset="0"/>
              </a:rPr>
              <a:t>BOOK</a:t>
            </a:r>
            <a:endParaRPr lang="en-CA" sz="6000" dirty="0">
              <a:latin typeface="Symbol" pitchFamily="18" charset="2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41696" y="1787857"/>
            <a:ext cx="573205" cy="7915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ectangle 9"/>
          <p:cNvSpPr/>
          <p:nvPr/>
        </p:nvSpPr>
        <p:spPr>
          <a:xfrm>
            <a:off x="439003" y="1776484"/>
            <a:ext cx="502692" cy="7915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2090383" y="1831074"/>
            <a:ext cx="573205" cy="7915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Rectangle 11"/>
          <p:cNvSpPr/>
          <p:nvPr/>
        </p:nvSpPr>
        <p:spPr>
          <a:xfrm>
            <a:off x="1560394" y="1819701"/>
            <a:ext cx="502692" cy="7915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7" name="Straight Connector 6"/>
          <p:cNvCxnSpPr/>
          <p:nvPr/>
        </p:nvCxnSpPr>
        <p:spPr>
          <a:xfrm>
            <a:off x="218362" y="1804370"/>
            <a:ext cx="2674961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Up Arrow 8"/>
          <p:cNvSpPr/>
          <p:nvPr/>
        </p:nvSpPr>
        <p:spPr>
          <a:xfrm>
            <a:off x="3657601" y="1378424"/>
            <a:ext cx="928048" cy="1173707"/>
          </a:xfrm>
          <a:prstGeom prst="upArrow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4" name="Straight Connector 13"/>
          <p:cNvCxnSpPr/>
          <p:nvPr/>
        </p:nvCxnSpPr>
        <p:spPr>
          <a:xfrm rot="18900000" flipH="1">
            <a:off x="3468806" y="2311614"/>
            <a:ext cx="2674961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Up Arrow 14"/>
          <p:cNvSpPr/>
          <p:nvPr/>
        </p:nvSpPr>
        <p:spPr>
          <a:xfrm rot="5400000">
            <a:off x="4710753" y="2486168"/>
            <a:ext cx="928048" cy="1173707"/>
          </a:xfrm>
          <a:prstGeom prst="upArrow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Sun 12"/>
          <p:cNvSpPr/>
          <p:nvPr/>
        </p:nvSpPr>
        <p:spPr>
          <a:xfrm>
            <a:off x="6591868" y="1501253"/>
            <a:ext cx="1828800" cy="1856095"/>
          </a:xfrm>
          <a:prstGeom prst="sun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Rectangle 16"/>
          <p:cNvSpPr/>
          <p:nvPr/>
        </p:nvSpPr>
        <p:spPr>
          <a:xfrm>
            <a:off x="7510819" y="1464859"/>
            <a:ext cx="1182805" cy="20016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8" name="Straight Connector 17"/>
          <p:cNvCxnSpPr/>
          <p:nvPr/>
        </p:nvCxnSpPr>
        <p:spPr>
          <a:xfrm rot="16200000">
            <a:off x="6171061" y="2557271"/>
            <a:ext cx="2674961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06979" y="4178512"/>
            <a:ext cx="381867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6000" dirty="0" smtClean="0">
                <a:latin typeface="Symbol" pitchFamily="18" charset="2"/>
                <a:cs typeface="Arial" pitchFamily="34" charset="0"/>
              </a:rPr>
              <a:t>BE</a:t>
            </a:r>
            <a:r>
              <a:rPr lang="en-CA" sz="6000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en-CA" sz="6000" dirty="0" smtClean="0">
                <a:latin typeface="Symbol" pitchFamily="18" charset="2"/>
                <a:cs typeface="Arial" pitchFamily="34" charset="0"/>
              </a:rPr>
              <a:t>EBOO</a:t>
            </a:r>
            <a:endParaRPr lang="en-CA" sz="6000" dirty="0">
              <a:latin typeface="Symbol" pitchFamily="18" charset="2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52897" y="4669809"/>
            <a:ext cx="573205" cy="7915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Rectangle 20"/>
          <p:cNvSpPr/>
          <p:nvPr/>
        </p:nvSpPr>
        <p:spPr>
          <a:xfrm>
            <a:off x="345740" y="4658436"/>
            <a:ext cx="502692" cy="7915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Rectangle 21"/>
          <p:cNvSpPr/>
          <p:nvPr/>
        </p:nvSpPr>
        <p:spPr>
          <a:xfrm>
            <a:off x="1765104" y="4699378"/>
            <a:ext cx="573205" cy="7915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Rectangle 22"/>
          <p:cNvSpPr/>
          <p:nvPr/>
        </p:nvSpPr>
        <p:spPr>
          <a:xfrm>
            <a:off x="1330651" y="4701653"/>
            <a:ext cx="502692" cy="7915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Rectangle 24"/>
          <p:cNvSpPr/>
          <p:nvPr/>
        </p:nvSpPr>
        <p:spPr>
          <a:xfrm>
            <a:off x="2272352" y="4701650"/>
            <a:ext cx="573205" cy="7915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Rectangle 25"/>
          <p:cNvSpPr/>
          <p:nvPr/>
        </p:nvSpPr>
        <p:spPr>
          <a:xfrm>
            <a:off x="2779600" y="4690274"/>
            <a:ext cx="573205" cy="7915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7" name="Rectangle 26"/>
          <p:cNvSpPr/>
          <p:nvPr/>
        </p:nvSpPr>
        <p:spPr>
          <a:xfrm>
            <a:off x="3355088" y="4706194"/>
            <a:ext cx="573205" cy="7915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343467" y="4686322"/>
            <a:ext cx="3764509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860878" y="4137546"/>
            <a:ext cx="74090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6000" dirty="0" smtClean="0">
                <a:latin typeface="Symbol" pitchFamily="18" charset="2"/>
                <a:cs typeface="Arial" pitchFamily="34" charset="0"/>
              </a:rPr>
              <a:t>N</a:t>
            </a:r>
            <a:endParaRPr lang="en-CA" sz="6000" dirty="0">
              <a:latin typeface="Symbol" pitchFamily="18" charset="2"/>
              <a:cs typeface="Arial" pitchFamily="34" charset="0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 rot="18900000" flipH="1">
            <a:off x="4221707" y="5084386"/>
            <a:ext cx="2674961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H="1">
            <a:off x="5722430" y="5082237"/>
            <a:ext cx="619847" cy="619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TextBox 3"/>
          <p:cNvSpPr txBox="1">
            <a:spLocks noChangeArrowheads="1"/>
          </p:cNvSpPr>
          <p:nvPr/>
        </p:nvSpPr>
        <p:spPr bwMode="auto">
          <a:xfrm>
            <a:off x="4875213" y="6611938"/>
            <a:ext cx="426878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1000"/>
              <a:t>©Copyright All Rights Reserved to Homework Depot at www.BCMath.ca</a:t>
            </a:r>
          </a:p>
        </p:txBody>
      </p:sp>
    </p:spTree>
    <p:extLst>
      <p:ext uri="{BB962C8B-B14F-4D97-AF65-F5344CB8AC3E}">
        <p14:creationId xmlns:p14="http://schemas.microsoft.com/office/powerpoint/2010/main" val="709970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1" grpId="0" animBg="1"/>
      <p:bldP spid="12" grpId="0" animBg="1"/>
      <p:bldP spid="15" grpId="0" animBg="1"/>
      <p:bldP spid="17" grpId="0" animBg="1"/>
      <p:bldP spid="20" grpId="0" animBg="1"/>
      <p:bldP spid="21" grpId="0" animBg="1"/>
      <p:bldP spid="22" grpId="0" animBg="1"/>
      <p:bldP spid="23" grpId="0" animBg="1"/>
      <p:bldP spid="25" grpId="0" animBg="1"/>
      <p:bldP spid="26" grpId="0" animBg="1"/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987" y="221236"/>
            <a:ext cx="7467600" cy="606477"/>
          </a:xfrm>
        </p:spPr>
        <p:txBody>
          <a:bodyPr/>
          <a:lstStyle/>
          <a:p>
            <a:r>
              <a:rPr lang="en-CA" dirty="0" smtClean="0"/>
              <a:t>III) Types of Reflections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94968" y="943896"/>
            <a:ext cx="6312309" cy="5574300"/>
          </a:xfrm>
        </p:spPr>
        <p:txBody>
          <a:bodyPr/>
          <a:lstStyle/>
          <a:p>
            <a:r>
              <a:rPr lang="en-CA" dirty="0" smtClean="0"/>
              <a:t>Horizontal Reflections</a:t>
            </a:r>
          </a:p>
          <a:p>
            <a:pPr lvl="1"/>
            <a:r>
              <a:rPr lang="en-CA" dirty="0" smtClean="0"/>
              <a:t>Image is reflected sideways  (left/right)</a:t>
            </a:r>
          </a:p>
          <a:p>
            <a:pPr lvl="1"/>
            <a:r>
              <a:rPr lang="en-CA" dirty="0" smtClean="0"/>
              <a:t>Reflected over the Y-axis or any vertical line</a:t>
            </a:r>
          </a:p>
          <a:p>
            <a:pPr marL="365760" lvl="1" indent="0">
              <a:buNone/>
            </a:pPr>
            <a:endParaRPr lang="en-CA" dirty="0" smtClean="0"/>
          </a:p>
          <a:p>
            <a:r>
              <a:rPr lang="en-CA" dirty="0" smtClean="0"/>
              <a:t>Vertical Reflection</a:t>
            </a:r>
          </a:p>
          <a:p>
            <a:pPr lvl="1"/>
            <a:r>
              <a:rPr lang="en-CA" dirty="0" smtClean="0"/>
              <a:t>Image is reflected upside down</a:t>
            </a:r>
          </a:p>
          <a:p>
            <a:pPr lvl="1"/>
            <a:r>
              <a:rPr lang="en-CA" dirty="0" smtClean="0"/>
              <a:t>Reflected over the X-axis or </a:t>
            </a:r>
            <a:br>
              <a:rPr lang="en-CA" dirty="0" smtClean="0"/>
            </a:br>
            <a:r>
              <a:rPr lang="en-CA" dirty="0" smtClean="0"/>
              <a:t>any horizontal line</a:t>
            </a:r>
          </a:p>
          <a:p>
            <a:pPr marL="365760" lvl="1" indent="0">
              <a:buNone/>
            </a:pPr>
            <a:endParaRPr lang="en-CA" dirty="0" smtClean="0"/>
          </a:p>
          <a:p>
            <a:r>
              <a:rPr lang="en-CA" dirty="0" smtClean="0"/>
              <a:t>Diagonal Reflection</a:t>
            </a:r>
          </a:p>
          <a:p>
            <a:pPr lvl="1"/>
            <a:r>
              <a:rPr lang="en-CA" dirty="0" smtClean="0"/>
              <a:t>Image is reflected over a slanted </a:t>
            </a:r>
            <a:br>
              <a:rPr lang="en-CA" dirty="0" smtClean="0"/>
            </a:br>
            <a:r>
              <a:rPr lang="en-CA" dirty="0" smtClean="0"/>
              <a:t>line at </a:t>
            </a:r>
            <a:r>
              <a:rPr lang="en-CA" i="1" dirty="0" smtClean="0"/>
              <a:t>y=x</a:t>
            </a:r>
          </a:p>
          <a:p>
            <a:pPr lvl="1"/>
            <a:r>
              <a:rPr lang="en-CA" i="1" dirty="0" smtClean="0"/>
              <a:t>Up </a:t>
            </a:r>
            <a:r>
              <a:rPr lang="en-CA" i="1" dirty="0" smtClean="0">
                <a:sym typeface="Wingdings" pitchFamily="2" charset="2"/>
              </a:rPr>
              <a:t> Right,  Down  left</a:t>
            </a:r>
            <a:endParaRPr lang="en-CA" i="1" dirty="0" smtClean="0"/>
          </a:p>
          <a:p>
            <a:pPr lvl="1"/>
            <a:endParaRPr lang="en-CA" dirty="0"/>
          </a:p>
        </p:txBody>
      </p:sp>
      <p:grpSp>
        <p:nvGrpSpPr>
          <p:cNvPr id="4" name="Group 7"/>
          <p:cNvGrpSpPr>
            <a:grpSpLocks noChangeAspect="1"/>
          </p:cNvGrpSpPr>
          <p:nvPr/>
        </p:nvGrpSpPr>
        <p:grpSpPr bwMode="auto">
          <a:xfrm>
            <a:off x="6146860" y="2329753"/>
            <a:ext cx="2643188" cy="2851150"/>
            <a:chOff x="256" y="1240"/>
            <a:chExt cx="2533" cy="2916"/>
          </a:xfrm>
        </p:grpSpPr>
        <p:sp>
          <p:nvSpPr>
            <p:cNvPr id="5" name="AutoShape 6"/>
            <p:cNvSpPr>
              <a:spLocks noChangeAspect="1" noChangeArrowheads="1" noTextEdit="1"/>
            </p:cNvSpPr>
            <p:nvPr/>
          </p:nvSpPr>
          <p:spPr bwMode="auto">
            <a:xfrm>
              <a:off x="256" y="1246"/>
              <a:ext cx="2533" cy="2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auto">
            <a:xfrm>
              <a:off x="258" y="1252"/>
              <a:ext cx="2529" cy="2898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7" name="Line 9"/>
            <p:cNvSpPr>
              <a:spLocks noChangeShapeType="1"/>
            </p:cNvSpPr>
            <p:nvPr/>
          </p:nvSpPr>
          <p:spPr bwMode="auto">
            <a:xfrm flipV="1">
              <a:off x="469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" name="Line 10"/>
            <p:cNvSpPr>
              <a:spLocks noChangeShapeType="1"/>
            </p:cNvSpPr>
            <p:nvPr/>
          </p:nvSpPr>
          <p:spPr bwMode="auto">
            <a:xfrm flipV="1">
              <a:off x="471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" name="Line 11"/>
            <p:cNvSpPr>
              <a:spLocks noChangeShapeType="1"/>
            </p:cNvSpPr>
            <p:nvPr/>
          </p:nvSpPr>
          <p:spPr bwMode="auto">
            <a:xfrm flipV="1">
              <a:off x="679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" name="Line 12"/>
            <p:cNvSpPr>
              <a:spLocks noChangeShapeType="1"/>
            </p:cNvSpPr>
            <p:nvPr/>
          </p:nvSpPr>
          <p:spPr bwMode="auto">
            <a:xfrm flipV="1">
              <a:off x="681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" name="Line 13"/>
            <p:cNvSpPr>
              <a:spLocks noChangeShapeType="1"/>
            </p:cNvSpPr>
            <p:nvPr/>
          </p:nvSpPr>
          <p:spPr bwMode="auto">
            <a:xfrm flipV="1">
              <a:off x="889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" name="Line 14"/>
            <p:cNvSpPr>
              <a:spLocks noChangeShapeType="1"/>
            </p:cNvSpPr>
            <p:nvPr/>
          </p:nvSpPr>
          <p:spPr bwMode="auto">
            <a:xfrm flipV="1">
              <a:off x="892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" name="Line 15"/>
            <p:cNvSpPr>
              <a:spLocks noChangeShapeType="1"/>
            </p:cNvSpPr>
            <p:nvPr/>
          </p:nvSpPr>
          <p:spPr bwMode="auto">
            <a:xfrm flipV="1">
              <a:off x="1100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" name="Line 16"/>
            <p:cNvSpPr>
              <a:spLocks noChangeShapeType="1"/>
            </p:cNvSpPr>
            <p:nvPr/>
          </p:nvSpPr>
          <p:spPr bwMode="auto">
            <a:xfrm flipV="1">
              <a:off x="1102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" name="Line 17"/>
            <p:cNvSpPr>
              <a:spLocks noChangeShapeType="1"/>
            </p:cNvSpPr>
            <p:nvPr/>
          </p:nvSpPr>
          <p:spPr bwMode="auto">
            <a:xfrm flipV="1">
              <a:off x="1310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" name="Line 18"/>
            <p:cNvSpPr>
              <a:spLocks noChangeShapeType="1"/>
            </p:cNvSpPr>
            <p:nvPr/>
          </p:nvSpPr>
          <p:spPr bwMode="auto">
            <a:xfrm flipV="1">
              <a:off x="1312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" name="Line 19"/>
            <p:cNvSpPr>
              <a:spLocks noChangeShapeType="1"/>
            </p:cNvSpPr>
            <p:nvPr/>
          </p:nvSpPr>
          <p:spPr bwMode="auto">
            <a:xfrm flipV="1">
              <a:off x="1730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" name="Line 20"/>
            <p:cNvSpPr>
              <a:spLocks noChangeShapeType="1"/>
            </p:cNvSpPr>
            <p:nvPr/>
          </p:nvSpPr>
          <p:spPr bwMode="auto">
            <a:xfrm flipV="1">
              <a:off x="1733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9" name="Line 21"/>
            <p:cNvSpPr>
              <a:spLocks noChangeShapeType="1"/>
            </p:cNvSpPr>
            <p:nvPr/>
          </p:nvSpPr>
          <p:spPr bwMode="auto">
            <a:xfrm flipV="1">
              <a:off x="1941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" name="Line 22"/>
            <p:cNvSpPr>
              <a:spLocks noChangeShapeType="1"/>
            </p:cNvSpPr>
            <p:nvPr/>
          </p:nvSpPr>
          <p:spPr bwMode="auto">
            <a:xfrm flipV="1">
              <a:off x="1943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" name="Line 23"/>
            <p:cNvSpPr>
              <a:spLocks noChangeShapeType="1"/>
            </p:cNvSpPr>
            <p:nvPr/>
          </p:nvSpPr>
          <p:spPr bwMode="auto">
            <a:xfrm flipV="1">
              <a:off x="2151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" name="Line 24"/>
            <p:cNvSpPr>
              <a:spLocks noChangeShapeType="1"/>
            </p:cNvSpPr>
            <p:nvPr/>
          </p:nvSpPr>
          <p:spPr bwMode="auto">
            <a:xfrm flipV="1">
              <a:off x="2153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" name="Line 25"/>
            <p:cNvSpPr>
              <a:spLocks noChangeShapeType="1"/>
            </p:cNvSpPr>
            <p:nvPr/>
          </p:nvSpPr>
          <p:spPr bwMode="auto">
            <a:xfrm flipV="1">
              <a:off x="2361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4" name="Line 26"/>
            <p:cNvSpPr>
              <a:spLocks noChangeShapeType="1"/>
            </p:cNvSpPr>
            <p:nvPr/>
          </p:nvSpPr>
          <p:spPr bwMode="auto">
            <a:xfrm flipV="1">
              <a:off x="2364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" name="Line 27"/>
            <p:cNvSpPr>
              <a:spLocks noChangeShapeType="1"/>
            </p:cNvSpPr>
            <p:nvPr/>
          </p:nvSpPr>
          <p:spPr bwMode="auto">
            <a:xfrm flipV="1">
              <a:off x="2571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6" name="Line 28"/>
            <p:cNvSpPr>
              <a:spLocks noChangeShapeType="1"/>
            </p:cNvSpPr>
            <p:nvPr/>
          </p:nvSpPr>
          <p:spPr bwMode="auto">
            <a:xfrm flipV="1">
              <a:off x="2574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7" name="Line 29"/>
            <p:cNvSpPr>
              <a:spLocks noChangeShapeType="1"/>
            </p:cNvSpPr>
            <p:nvPr/>
          </p:nvSpPr>
          <p:spPr bwMode="auto">
            <a:xfrm>
              <a:off x="261" y="3898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8" name="Line 30"/>
            <p:cNvSpPr>
              <a:spLocks noChangeShapeType="1"/>
            </p:cNvSpPr>
            <p:nvPr/>
          </p:nvSpPr>
          <p:spPr bwMode="auto">
            <a:xfrm>
              <a:off x="261" y="3904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9" name="Line 31"/>
            <p:cNvSpPr>
              <a:spLocks noChangeShapeType="1"/>
            </p:cNvSpPr>
            <p:nvPr/>
          </p:nvSpPr>
          <p:spPr bwMode="auto">
            <a:xfrm>
              <a:off x="261" y="3658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" name="Line 32"/>
            <p:cNvSpPr>
              <a:spLocks noChangeShapeType="1"/>
            </p:cNvSpPr>
            <p:nvPr/>
          </p:nvSpPr>
          <p:spPr bwMode="auto">
            <a:xfrm>
              <a:off x="261" y="3664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" name="Line 33"/>
            <p:cNvSpPr>
              <a:spLocks noChangeShapeType="1"/>
            </p:cNvSpPr>
            <p:nvPr/>
          </p:nvSpPr>
          <p:spPr bwMode="auto">
            <a:xfrm>
              <a:off x="261" y="3418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" name="Line 34"/>
            <p:cNvSpPr>
              <a:spLocks noChangeShapeType="1"/>
            </p:cNvSpPr>
            <p:nvPr/>
          </p:nvSpPr>
          <p:spPr bwMode="auto">
            <a:xfrm>
              <a:off x="261" y="3424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" name="Line 35"/>
            <p:cNvSpPr>
              <a:spLocks noChangeShapeType="1"/>
            </p:cNvSpPr>
            <p:nvPr/>
          </p:nvSpPr>
          <p:spPr bwMode="auto">
            <a:xfrm>
              <a:off x="261" y="3178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4" name="Line 36"/>
            <p:cNvSpPr>
              <a:spLocks noChangeShapeType="1"/>
            </p:cNvSpPr>
            <p:nvPr/>
          </p:nvSpPr>
          <p:spPr bwMode="auto">
            <a:xfrm>
              <a:off x="261" y="3184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5" name="Line 37"/>
            <p:cNvSpPr>
              <a:spLocks noChangeShapeType="1"/>
            </p:cNvSpPr>
            <p:nvPr/>
          </p:nvSpPr>
          <p:spPr bwMode="auto">
            <a:xfrm>
              <a:off x="261" y="2938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6" name="Line 38"/>
            <p:cNvSpPr>
              <a:spLocks noChangeShapeType="1"/>
            </p:cNvSpPr>
            <p:nvPr/>
          </p:nvSpPr>
          <p:spPr bwMode="auto">
            <a:xfrm>
              <a:off x="261" y="2944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7" name="Line 39"/>
            <p:cNvSpPr>
              <a:spLocks noChangeShapeType="1"/>
            </p:cNvSpPr>
            <p:nvPr/>
          </p:nvSpPr>
          <p:spPr bwMode="auto">
            <a:xfrm>
              <a:off x="261" y="2452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8" name="Line 40"/>
            <p:cNvSpPr>
              <a:spLocks noChangeShapeType="1"/>
            </p:cNvSpPr>
            <p:nvPr/>
          </p:nvSpPr>
          <p:spPr bwMode="auto">
            <a:xfrm>
              <a:off x="261" y="2458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9" name="Line 41"/>
            <p:cNvSpPr>
              <a:spLocks noChangeShapeType="1"/>
            </p:cNvSpPr>
            <p:nvPr/>
          </p:nvSpPr>
          <p:spPr bwMode="auto">
            <a:xfrm>
              <a:off x="261" y="2212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0" name="Line 42"/>
            <p:cNvSpPr>
              <a:spLocks noChangeShapeType="1"/>
            </p:cNvSpPr>
            <p:nvPr/>
          </p:nvSpPr>
          <p:spPr bwMode="auto">
            <a:xfrm>
              <a:off x="261" y="2218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" name="Line 43"/>
            <p:cNvSpPr>
              <a:spLocks noChangeShapeType="1"/>
            </p:cNvSpPr>
            <p:nvPr/>
          </p:nvSpPr>
          <p:spPr bwMode="auto">
            <a:xfrm>
              <a:off x="261" y="1972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" name="Line 44"/>
            <p:cNvSpPr>
              <a:spLocks noChangeShapeType="1"/>
            </p:cNvSpPr>
            <p:nvPr/>
          </p:nvSpPr>
          <p:spPr bwMode="auto">
            <a:xfrm>
              <a:off x="261" y="1978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" name="Line 45"/>
            <p:cNvSpPr>
              <a:spLocks noChangeShapeType="1"/>
            </p:cNvSpPr>
            <p:nvPr/>
          </p:nvSpPr>
          <p:spPr bwMode="auto">
            <a:xfrm>
              <a:off x="261" y="1732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4" name="Line 46"/>
            <p:cNvSpPr>
              <a:spLocks noChangeShapeType="1"/>
            </p:cNvSpPr>
            <p:nvPr/>
          </p:nvSpPr>
          <p:spPr bwMode="auto">
            <a:xfrm>
              <a:off x="261" y="1738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5" name="Line 47"/>
            <p:cNvSpPr>
              <a:spLocks noChangeShapeType="1"/>
            </p:cNvSpPr>
            <p:nvPr/>
          </p:nvSpPr>
          <p:spPr bwMode="auto">
            <a:xfrm>
              <a:off x="261" y="1492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6" name="Line 48"/>
            <p:cNvSpPr>
              <a:spLocks noChangeShapeType="1"/>
            </p:cNvSpPr>
            <p:nvPr/>
          </p:nvSpPr>
          <p:spPr bwMode="auto">
            <a:xfrm>
              <a:off x="261" y="1498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7" name="Line 49"/>
            <p:cNvSpPr>
              <a:spLocks noChangeShapeType="1"/>
            </p:cNvSpPr>
            <p:nvPr/>
          </p:nvSpPr>
          <p:spPr bwMode="auto">
            <a:xfrm>
              <a:off x="261" y="2686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8" name="Line 50"/>
            <p:cNvSpPr>
              <a:spLocks noChangeShapeType="1"/>
            </p:cNvSpPr>
            <p:nvPr/>
          </p:nvSpPr>
          <p:spPr bwMode="auto">
            <a:xfrm>
              <a:off x="261" y="2692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9" name="Line 51"/>
            <p:cNvSpPr>
              <a:spLocks noChangeShapeType="1"/>
            </p:cNvSpPr>
            <p:nvPr/>
          </p:nvSpPr>
          <p:spPr bwMode="auto">
            <a:xfrm>
              <a:off x="261" y="2698"/>
              <a:ext cx="252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0" name="Line 52"/>
            <p:cNvSpPr>
              <a:spLocks noChangeShapeType="1"/>
            </p:cNvSpPr>
            <p:nvPr/>
          </p:nvSpPr>
          <p:spPr bwMode="auto">
            <a:xfrm>
              <a:off x="261" y="2704"/>
              <a:ext cx="2526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" name="Rectangle 53"/>
            <p:cNvSpPr>
              <a:spLocks noChangeArrowheads="1"/>
            </p:cNvSpPr>
            <p:nvPr/>
          </p:nvSpPr>
          <p:spPr bwMode="auto">
            <a:xfrm>
              <a:off x="2735" y="2506"/>
              <a:ext cx="42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52" name="Freeform 54"/>
            <p:cNvSpPr>
              <a:spLocks/>
            </p:cNvSpPr>
            <p:nvPr/>
          </p:nvSpPr>
          <p:spPr bwMode="auto">
            <a:xfrm>
              <a:off x="2759" y="2644"/>
              <a:ext cx="23" cy="108"/>
            </a:xfrm>
            <a:custGeom>
              <a:avLst/>
              <a:gdLst>
                <a:gd name="T0" fmla="*/ 0 w 23"/>
                <a:gd name="T1" fmla="*/ 0 h 108"/>
                <a:gd name="T2" fmla="*/ 23 w 23"/>
                <a:gd name="T3" fmla="*/ 54 h 108"/>
                <a:gd name="T4" fmla="*/ 0 w 23"/>
                <a:gd name="T5" fmla="*/ 108 h 108"/>
                <a:gd name="T6" fmla="*/ 0 w 23"/>
                <a:gd name="T7" fmla="*/ 0 h 1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"/>
                <a:gd name="T13" fmla="*/ 0 h 108"/>
                <a:gd name="T14" fmla="*/ 23 w 23"/>
                <a:gd name="T15" fmla="*/ 108 h 1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" h="108">
                  <a:moveTo>
                    <a:pt x="0" y="0"/>
                  </a:moveTo>
                  <a:lnTo>
                    <a:pt x="23" y="54"/>
                  </a:lnTo>
                  <a:lnTo>
                    <a:pt x="0" y="1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53" name="Line 55"/>
            <p:cNvSpPr>
              <a:spLocks noChangeShapeType="1"/>
            </p:cNvSpPr>
            <p:nvPr/>
          </p:nvSpPr>
          <p:spPr bwMode="auto">
            <a:xfrm flipV="1">
              <a:off x="1518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4" name="Line 56"/>
            <p:cNvSpPr>
              <a:spLocks noChangeShapeType="1"/>
            </p:cNvSpPr>
            <p:nvPr/>
          </p:nvSpPr>
          <p:spPr bwMode="auto">
            <a:xfrm flipV="1">
              <a:off x="1520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5" name="Line 57"/>
            <p:cNvSpPr>
              <a:spLocks noChangeShapeType="1"/>
            </p:cNvSpPr>
            <p:nvPr/>
          </p:nvSpPr>
          <p:spPr bwMode="auto">
            <a:xfrm flipV="1">
              <a:off x="1523" y="1252"/>
              <a:ext cx="1" cy="289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6" name="Line 58"/>
            <p:cNvSpPr>
              <a:spLocks noChangeShapeType="1"/>
            </p:cNvSpPr>
            <p:nvPr/>
          </p:nvSpPr>
          <p:spPr bwMode="auto">
            <a:xfrm flipV="1">
              <a:off x="1525" y="1252"/>
              <a:ext cx="1" cy="28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7" name="Rectangle 59"/>
            <p:cNvSpPr>
              <a:spLocks noChangeArrowheads="1"/>
            </p:cNvSpPr>
            <p:nvPr/>
          </p:nvSpPr>
          <p:spPr bwMode="auto">
            <a:xfrm>
              <a:off x="1552" y="1240"/>
              <a:ext cx="42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58" name="Freeform 60"/>
            <p:cNvSpPr>
              <a:spLocks/>
            </p:cNvSpPr>
            <p:nvPr/>
          </p:nvSpPr>
          <p:spPr bwMode="auto">
            <a:xfrm>
              <a:off x="1500" y="1258"/>
              <a:ext cx="45" cy="54"/>
            </a:xfrm>
            <a:custGeom>
              <a:avLst/>
              <a:gdLst>
                <a:gd name="T0" fmla="*/ 0 w 45"/>
                <a:gd name="T1" fmla="*/ 54 h 54"/>
                <a:gd name="T2" fmla="*/ 23 w 45"/>
                <a:gd name="T3" fmla="*/ 0 h 54"/>
                <a:gd name="T4" fmla="*/ 45 w 45"/>
                <a:gd name="T5" fmla="*/ 54 h 54"/>
                <a:gd name="T6" fmla="*/ 0 w 45"/>
                <a:gd name="T7" fmla="*/ 54 h 5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5"/>
                <a:gd name="T13" fmla="*/ 0 h 54"/>
                <a:gd name="T14" fmla="*/ 45 w 45"/>
                <a:gd name="T15" fmla="*/ 54 h 5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5" h="54">
                  <a:moveTo>
                    <a:pt x="0" y="54"/>
                  </a:moveTo>
                  <a:lnTo>
                    <a:pt x="23" y="0"/>
                  </a:lnTo>
                  <a:lnTo>
                    <a:pt x="45" y="54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59" name="Rectangle 61"/>
            <p:cNvSpPr>
              <a:spLocks noChangeArrowheads="1"/>
            </p:cNvSpPr>
            <p:nvPr/>
          </p:nvSpPr>
          <p:spPr bwMode="auto">
            <a:xfrm>
              <a:off x="258" y="1252"/>
              <a:ext cx="2529" cy="2898"/>
            </a:xfrm>
            <a:prstGeom prst="rect">
              <a:avLst/>
            </a:prstGeom>
            <a:noFill/>
            <a:ln w="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60" name="Line 62"/>
            <p:cNvSpPr>
              <a:spLocks noChangeShapeType="1"/>
            </p:cNvSpPr>
            <p:nvPr/>
          </p:nvSpPr>
          <p:spPr bwMode="auto">
            <a:xfrm>
              <a:off x="471" y="2668"/>
              <a:ext cx="1" cy="6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" name="Rectangle 63"/>
            <p:cNvSpPr>
              <a:spLocks noChangeArrowheads="1"/>
            </p:cNvSpPr>
            <p:nvPr/>
          </p:nvSpPr>
          <p:spPr bwMode="auto">
            <a:xfrm>
              <a:off x="446" y="2734"/>
              <a:ext cx="74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-5</a:t>
              </a:r>
              <a:endParaRPr lang="en-US"/>
            </a:p>
          </p:txBody>
        </p:sp>
        <p:sp>
          <p:nvSpPr>
            <p:cNvPr id="62" name="Line 64"/>
            <p:cNvSpPr>
              <a:spLocks noChangeShapeType="1"/>
            </p:cNvSpPr>
            <p:nvPr/>
          </p:nvSpPr>
          <p:spPr bwMode="auto">
            <a:xfrm>
              <a:off x="681" y="2668"/>
              <a:ext cx="1" cy="6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3" name="Rectangle 65"/>
            <p:cNvSpPr>
              <a:spLocks noChangeArrowheads="1"/>
            </p:cNvSpPr>
            <p:nvPr/>
          </p:nvSpPr>
          <p:spPr bwMode="auto">
            <a:xfrm>
              <a:off x="657" y="2734"/>
              <a:ext cx="74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64" name="Line 66"/>
            <p:cNvSpPr>
              <a:spLocks noChangeShapeType="1"/>
            </p:cNvSpPr>
            <p:nvPr/>
          </p:nvSpPr>
          <p:spPr bwMode="auto">
            <a:xfrm>
              <a:off x="892" y="2668"/>
              <a:ext cx="1" cy="6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5" name="Rectangle 67"/>
            <p:cNvSpPr>
              <a:spLocks noChangeArrowheads="1"/>
            </p:cNvSpPr>
            <p:nvPr/>
          </p:nvSpPr>
          <p:spPr bwMode="auto">
            <a:xfrm>
              <a:off x="867" y="2734"/>
              <a:ext cx="74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-3</a:t>
              </a:r>
              <a:endParaRPr lang="en-US"/>
            </a:p>
          </p:txBody>
        </p:sp>
        <p:sp>
          <p:nvSpPr>
            <p:cNvPr id="66" name="Line 68"/>
            <p:cNvSpPr>
              <a:spLocks noChangeShapeType="1"/>
            </p:cNvSpPr>
            <p:nvPr/>
          </p:nvSpPr>
          <p:spPr bwMode="auto">
            <a:xfrm>
              <a:off x="1102" y="2668"/>
              <a:ext cx="1" cy="6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7" name="Rectangle 69"/>
            <p:cNvSpPr>
              <a:spLocks noChangeArrowheads="1"/>
            </p:cNvSpPr>
            <p:nvPr/>
          </p:nvSpPr>
          <p:spPr bwMode="auto">
            <a:xfrm>
              <a:off x="1077" y="2734"/>
              <a:ext cx="74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68" name="Line 70"/>
            <p:cNvSpPr>
              <a:spLocks noChangeShapeType="1"/>
            </p:cNvSpPr>
            <p:nvPr/>
          </p:nvSpPr>
          <p:spPr bwMode="auto">
            <a:xfrm>
              <a:off x="1312" y="2668"/>
              <a:ext cx="1" cy="6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9" name="Rectangle 71"/>
            <p:cNvSpPr>
              <a:spLocks noChangeArrowheads="1"/>
            </p:cNvSpPr>
            <p:nvPr/>
          </p:nvSpPr>
          <p:spPr bwMode="auto">
            <a:xfrm>
              <a:off x="1288" y="2734"/>
              <a:ext cx="74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-1</a:t>
              </a:r>
              <a:endParaRPr lang="en-US"/>
            </a:p>
          </p:txBody>
        </p:sp>
        <p:sp>
          <p:nvSpPr>
            <p:cNvPr id="70" name="Rectangle 72"/>
            <p:cNvSpPr>
              <a:spLocks noChangeArrowheads="1"/>
            </p:cNvSpPr>
            <p:nvPr/>
          </p:nvSpPr>
          <p:spPr bwMode="auto">
            <a:xfrm>
              <a:off x="1532" y="2734"/>
              <a:ext cx="4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71" name="Line 73"/>
            <p:cNvSpPr>
              <a:spLocks noChangeShapeType="1"/>
            </p:cNvSpPr>
            <p:nvPr/>
          </p:nvSpPr>
          <p:spPr bwMode="auto">
            <a:xfrm>
              <a:off x="1733" y="2668"/>
              <a:ext cx="1" cy="6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" name="Rectangle 74"/>
            <p:cNvSpPr>
              <a:spLocks noChangeArrowheads="1"/>
            </p:cNvSpPr>
            <p:nvPr/>
          </p:nvSpPr>
          <p:spPr bwMode="auto">
            <a:xfrm>
              <a:off x="1735" y="2734"/>
              <a:ext cx="4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1</a:t>
              </a:r>
              <a:endParaRPr lang="en-US"/>
            </a:p>
          </p:txBody>
        </p:sp>
        <p:sp>
          <p:nvSpPr>
            <p:cNvPr id="73" name="Line 75"/>
            <p:cNvSpPr>
              <a:spLocks noChangeShapeType="1"/>
            </p:cNvSpPr>
            <p:nvPr/>
          </p:nvSpPr>
          <p:spPr bwMode="auto">
            <a:xfrm>
              <a:off x="1943" y="2668"/>
              <a:ext cx="1" cy="6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4" name="Rectangle 76"/>
            <p:cNvSpPr>
              <a:spLocks noChangeArrowheads="1"/>
            </p:cNvSpPr>
            <p:nvPr/>
          </p:nvSpPr>
          <p:spPr bwMode="auto">
            <a:xfrm>
              <a:off x="1945" y="2734"/>
              <a:ext cx="4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75" name="Line 77"/>
            <p:cNvSpPr>
              <a:spLocks noChangeShapeType="1"/>
            </p:cNvSpPr>
            <p:nvPr/>
          </p:nvSpPr>
          <p:spPr bwMode="auto">
            <a:xfrm>
              <a:off x="2153" y="2668"/>
              <a:ext cx="1" cy="6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6" name="Rectangle 78"/>
            <p:cNvSpPr>
              <a:spLocks noChangeArrowheads="1"/>
            </p:cNvSpPr>
            <p:nvPr/>
          </p:nvSpPr>
          <p:spPr bwMode="auto">
            <a:xfrm>
              <a:off x="2156" y="2734"/>
              <a:ext cx="4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3</a:t>
              </a:r>
              <a:endParaRPr lang="en-US"/>
            </a:p>
          </p:txBody>
        </p:sp>
        <p:sp>
          <p:nvSpPr>
            <p:cNvPr id="77" name="Line 79"/>
            <p:cNvSpPr>
              <a:spLocks noChangeShapeType="1"/>
            </p:cNvSpPr>
            <p:nvPr/>
          </p:nvSpPr>
          <p:spPr bwMode="auto">
            <a:xfrm>
              <a:off x="2364" y="2668"/>
              <a:ext cx="1" cy="6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8" name="Rectangle 80"/>
            <p:cNvSpPr>
              <a:spLocks noChangeArrowheads="1"/>
            </p:cNvSpPr>
            <p:nvPr/>
          </p:nvSpPr>
          <p:spPr bwMode="auto">
            <a:xfrm>
              <a:off x="2366" y="2734"/>
              <a:ext cx="4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79" name="Line 81"/>
            <p:cNvSpPr>
              <a:spLocks noChangeShapeType="1"/>
            </p:cNvSpPr>
            <p:nvPr/>
          </p:nvSpPr>
          <p:spPr bwMode="auto">
            <a:xfrm>
              <a:off x="2574" y="2668"/>
              <a:ext cx="1" cy="6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0" name="Rectangle 82"/>
            <p:cNvSpPr>
              <a:spLocks noChangeArrowheads="1"/>
            </p:cNvSpPr>
            <p:nvPr/>
          </p:nvSpPr>
          <p:spPr bwMode="auto">
            <a:xfrm>
              <a:off x="2576" y="2734"/>
              <a:ext cx="4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5</a:t>
              </a:r>
              <a:endParaRPr lang="en-US"/>
            </a:p>
          </p:txBody>
        </p:sp>
        <p:sp>
          <p:nvSpPr>
            <p:cNvPr id="81" name="Rectangle 83"/>
            <p:cNvSpPr>
              <a:spLocks noChangeArrowheads="1"/>
            </p:cNvSpPr>
            <p:nvPr/>
          </p:nvSpPr>
          <p:spPr bwMode="auto">
            <a:xfrm>
              <a:off x="1458" y="3844"/>
              <a:ext cx="74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-5</a:t>
              </a:r>
              <a:endParaRPr lang="en-US"/>
            </a:p>
          </p:txBody>
        </p:sp>
        <p:sp>
          <p:nvSpPr>
            <p:cNvPr id="82" name="Line 84"/>
            <p:cNvSpPr>
              <a:spLocks noChangeShapeType="1"/>
            </p:cNvSpPr>
            <p:nvPr/>
          </p:nvSpPr>
          <p:spPr bwMode="auto">
            <a:xfrm>
              <a:off x="1510" y="3904"/>
              <a:ext cx="2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3" name="Rectangle 85"/>
            <p:cNvSpPr>
              <a:spLocks noChangeArrowheads="1"/>
            </p:cNvSpPr>
            <p:nvPr/>
          </p:nvSpPr>
          <p:spPr bwMode="auto">
            <a:xfrm>
              <a:off x="1458" y="3604"/>
              <a:ext cx="74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84" name="Line 86"/>
            <p:cNvSpPr>
              <a:spLocks noChangeShapeType="1"/>
            </p:cNvSpPr>
            <p:nvPr/>
          </p:nvSpPr>
          <p:spPr bwMode="auto">
            <a:xfrm>
              <a:off x="1510" y="3664"/>
              <a:ext cx="2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5" name="Rectangle 87"/>
            <p:cNvSpPr>
              <a:spLocks noChangeArrowheads="1"/>
            </p:cNvSpPr>
            <p:nvPr/>
          </p:nvSpPr>
          <p:spPr bwMode="auto">
            <a:xfrm>
              <a:off x="1458" y="3364"/>
              <a:ext cx="74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-3</a:t>
              </a:r>
              <a:endParaRPr lang="en-US"/>
            </a:p>
          </p:txBody>
        </p:sp>
        <p:sp>
          <p:nvSpPr>
            <p:cNvPr id="86" name="Line 88"/>
            <p:cNvSpPr>
              <a:spLocks noChangeShapeType="1"/>
            </p:cNvSpPr>
            <p:nvPr/>
          </p:nvSpPr>
          <p:spPr bwMode="auto">
            <a:xfrm>
              <a:off x="1510" y="3424"/>
              <a:ext cx="2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7" name="Rectangle 89"/>
            <p:cNvSpPr>
              <a:spLocks noChangeArrowheads="1"/>
            </p:cNvSpPr>
            <p:nvPr/>
          </p:nvSpPr>
          <p:spPr bwMode="auto">
            <a:xfrm>
              <a:off x="1458" y="3124"/>
              <a:ext cx="74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88" name="Line 90"/>
            <p:cNvSpPr>
              <a:spLocks noChangeShapeType="1"/>
            </p:cNvSpPr>
            <p:nvPr/>
          </p:nvSpPr>
          <p:spPr bwMode="auto">
            <a:xfrm>
              <a:off x="1510" y="3184"/>
              <a:ext cx="2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9" name="Rectangle 91"/>
            <p:cNvSpPr>
              <a:spLocks noChangeArrowheads="1"/>
            </p:cNvSpPr>
            <p:nvPr/>
          </p:nvSpPr>
          <p:spPr bwMode="auto">
            <a:xfrm>
              <a:off x="1458" y="2884"/>
              <a:ext cx="74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-1</a:t>
              </a:r>
              <a:endParaRPr lang="en-US"/>
            </a:p>
          </p:txBody>
        </p:sp>
        <p:sp>
          <p:nvSpPr>
            <p:cNvPr id="90" name="Line 92"/>
            <p:cNvSpPr>
              <a:spLocks noChangeShapeType="1"/>
            </p:cNvSpPr>
            <p:nvPr/>
          </p:nvSpPr>
          <p:spPr bwMode="auto">
            <a:xfrm>
              <a:off x="1510" y="2944"/>
              <a:ext cx="2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1" name="Rectangle 93"/>
            <p:cNvSpPr>
              <a:spLocks noChangeArrowheads="1"/>
            </p:cNvSpPr>
            <p:nvPr/>
          </p:nvSpPr>
          <p:spPr bwMode="auto">
            <a:xfrm>
              <a:off x="1483" y="2398"/>
              <a:ext cx="4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1</a:t>
              </a:r>
              <a:endParaRPr lang="en-US"/>
            </a:p>
          </p:txBody>
        </p:sp>
        <p:sp>
          <p:nvSpPr>
            <p:cNvPr id="92" name="Line 94"/>
            <p:cNvSpPr>
              <a:spLocks noChangeShapeType="1"/>
            </p:cNvSpPr>
            <p:nvPr/>
          </p:nvSpPr>
          <p:spPr bwMode="auto">
            <a:xfrm>
              <a:off x="1510" y="2458"/>
              <a:ext cx="2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3" name="Rectangle 95"/>
            <p:cNvSpPr>
              <a:spLocks noChangeArrowheads="1"/>
            </p:cNvSpPr>
            <p:nvPr/>
          </p:nvSpPr>
          <p:spPr bwMode="auto">
            <a:xfrm>
              <a:off x="1483" y="2158"/>
              <a:ext cx="4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94" name="Line 96"/>
            <p:cNvSpPr>
              <a:spLocks noChangeShapeType="1"/>
            </p:cNvSpPr>
            <p:nvPr/>
          </p:nvSpPr>
          <p:spPr bwMode="auto">
            <a:xfrm>
              <a:off x="1510" y="2218"/>
              <a:ext cx="2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5" name="Rectangle 97"/>
            <p:cNvSpPr>
              <a:spLocks noChangeArrowheads="1"/>
            </p:cNvSpPr>
            <p:nvPr/>
          </p:nvSpPr>
          <p:spPr bwMode="auto">
            <a:xfrm>
              <a:off x="1483" y="1918"/>
              <a:ext cx="4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3</a:t>
              </a:r>
              <a:endParaRPr lang="en-US"/>
            </a:p>
          </p:txBody>
        </p:sp>
        <p:sp>
          <p:nvSpPr>
            <p:cNvPr id="96" name="Line 98"/>
            <p:cNvSpPr>
              <a:spLocks noChangeShapeType="1"/>
            </p:cNvSpPr>
            <p:nvPr/>
          </p:nvSpPr>
          <p:spPr bwMode="auto">
            <a:xfrm>
              <a:off x="1510" y="1978"/>
              <a:ext cx="2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7" name="Rectangle 99"/>
            <p:cNvSpPr>
              <a:spLocks noChangeArrowheads="1"/>
            </p:cNvSpPr>
            <p:nvPr/>
          </p:nvSpPr>
          <p:spPr bwMode="auto">
            <a:xfrm>
              <a:off x="1483" y="1678"/>
              <a:ext cx="4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98" name="Line 100"/>
            <p:cNvSpPr>
              <a:spLocks noChangeShapeType="1"/>
            </p:cNvSpPr>
            <p:nvPr/>
          </p:nvSpPr>
          <p:spPr bwMode="auto">
            <a:xfrm>
              <a:off x="1510" y="1738"/>
              <a:ext cx="2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9" name="Rectangle 101"/>
            <p:cNvSpPr>
              <a:spLocks noChangeArrowheads="1"/>
            </p:cNvSpPr>
            <p:nvPr/>
          </p:nvSpPr>
          <p:spPr bwMode="auto">
            <a:xfrm>
              <a:off x="1483" y="1438"/>
              <a:ext cx="4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5</a:t>
              </a:r>
              <a:endParaRPr lang="en-US"/>
            </a:p>
          </p:txBody>
        </p:sp>
        <p:sp>
          <p:nvSpPr>
            <p:cNvPr id="100" name="Line 102"/>
            <p:cNvSpPr>
              <a:spLocks noChangeShapeType="1"/>
            </p:cNvSpPr>
            <p:nvPr/>
          </p:nvSpPr>
          <p:spPr bwMode="auto">
            <a:xfrm>
              <a:off x="1510" y="1498"/>
              <a:ext cx="2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1" name="Rectangle 104"/>
            <p:cNvSpPr>
              <a:spLocks noChangeArrowheads="1"/>
            </p:cNvSpPr>
            <p:nvPr/>
          </p:nvSpPr>
          <p:spPr bwMode="auto">
            <a:xfrm>
              <a:off x="258" y="1252"/>
              <a:ext cx="2529" cy="2898"/>
            </a:xfrm>
            <a:prstGeom prst="rect">
              <a:avLst/>
            </a:prstGeom>
            <a:noFill/>
            <a:ln w="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</p:grpSp>
      <p:sp>
        <p:nvSpPr>
          <p:cNvPr id="102" name="Wave 101"/>
          <p:cNvSpPr/>
          <p:nvPr/>
        </p:nvSpPr>
        <p:spPr>
          <a:xfrm rot="16200000">
            <a:off x="6003156" y="3448946"/>
            <a:ext cx="1306512" cy="703262"/>
          </a:xfrm>
          <a:prstGeom prst="wave">
            <a:avLst>
              <a:gd name="adj1" fmla="val 12500"/>
              <a:gd name="adj2" fmla="val -8887"/>
            </a:avLst>
          </a:prstGeom>
          <a:solidFill>
            <a:srgbClr val="FFC000">
              <a:alpha val="6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03" name="Wave 102"/>
          <p:cNvSpPr/>
          <p:nvPr/>
        </p:nvSpPr>
        <p:spPr>
          <a:xfrm rot="16200000" flipV="1">
            <a:off x="7606531" y="3455296"/>
            <a:ext cx="1306512" cy="703262"/>
          </a:xfrm>
          <a:prstGeom prst="wave">
            <a:avLst>
              <a:gd name="adj1" fmla="val 12500"/>
              <a:gd name="adj2" fmla="val -8887"/>
            </a:avLst>
          </a:prstGeom>
          <a:solidFill>
            <a:srgbClr val="FFC000">
              <a:alpha val="6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04" name="Left-Right Arrow 103"/>
          <p:cNvSpPr/>
          <p:nvPr/>
        </p:nvSpPr>
        <p:spPr>
          <a:xfrm rot="16200000">
            <a:off x="6061100" y="3716439"/>
            <a:ext cx="2801938" cy="79375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07" name="Wave 306"/>
          <p:cNvSpPr/>
          <p:nvPr/>
        </p:nvSpPr>
        <p:spPr>
          <a:xfrm>
            <a:off x="6827171" y="2580900"/>
            <a:ext cx="1306513" cy="703263"/>
          </a:xfrm>
          <a:prstGeom prst="wave">
            <a:avLst>
              <a:gd name="adj1" fmla="val 12500"/>
              <a:gd name="adj2" fmla="val -8887"/>
            </a:avLst>
          </a:prstGeom>
          <a:solidFill>
            <a:srgbClr val="00B050">
              <a:alpha val="6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08" name="Wave 307"/>
          <p:cNvSpPr/>
          <p:nvPr/>
        </p:nvSpPr>
        <p:spPr>
          <a:xfrm flipV="1">
            <a:off x="6833521" y="4214438"/>
            <a:ext cx="1306513" cy="703262"/>
          </a:xfrm>
          <a:prstGeom prst="wave">
            <a:avLst>
              <a:gd name="adj1" fmla="val 12500"/>
              <a:gd name="adj2" fmla="val -8887"/>
            </a:avLst>
          </a:prstGeom>
          <a:solidFill>
            <a:srgbClr val="00B050">
              <a:alpha val="6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09" name="Left-Right Arrow 308"/>
          <p:cNvSpPr/>
          <p:nvPr/>
        </p:nvSpPr>
        <p:spPr>
          <a:xfrm>
            <a:off x="6158834" y="3731838"/>
            <a:ext cx="2649537" cy="76200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cxnSp>
        <p:nvCxnSpPr>
          <p:cNvPr id="310" name="Straight Connector 309"/>
          <p:cNvCxnSpPr/>
          <p:nvPr/>
        </p:nvCxnSpPr>
        <p:spPr>
          <a:xfrm rot="5400000">
            <a:off x="6045169" y="2438976"/>
            <a:ext cx="2830513" cy="2641600"/>
          </a:xfrm>
          <a:prstGeom prst="line">
            <a:avLst/>
          </a:prstGeom>
          <a:ln w="317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1" name="Up Arrow 310"/>
          <p:cNvSpPr/>
          <p:nvPr/>
        </p:nvSpPr>
        <p:spPr>
          <a:xfrm>
            <a:off x="6371401" y="2852519"/>
            <a:ext cx="885825" cy="885825"/>
          </a:xfrm>
          <a:prstGeom prst="upArrow">
            <a:avLst/>
          </a:prstGeom>
          <a:solidFill>
            <a:srgbClr val="0070C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12" name="Up Arrow 311"/>
          <p:cNvSpPr/>
          <p:nvPr/>
        </p:nvSpPr>
        <p:spPr>
          <a:xfrm rot="5400000">
            <a:off x="7496939" y="4020919"/>
            <a:ext cx="885825" cy="885825"/>
          </a:xfrm>
          <a:prstGeom prst="upArrow">
            <a:avLst/>
          </a:prstGeom>
          <a:solidFill>
            <a:srgbClr val="0070C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11" name="TextBox 3"/>
          <p:cNvSpPr txBox="1">
            <a:spLocks noChangeArrowheads="1"/>
          </p:cNvSpPr>
          <p:nvPr/>
        </p:nvSpPr>
        <p:spPr bwMode="auto">
          <a:xfrm>
            <a:off x="4875213" y="6611938"/>
            <a:ext cx="426878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1000"/>
              <a:t>©Copyright All Rights Reserved to Homework Depot at www.BCMath.ca</a:t>
            </a:r>
          </a:p>
        </p:txBody>
      </p:sp>
    </p:spTree>
    <p:extLst>
      <p:ext uri="{BB962C8B-B14F-4D97-AF65-F5344CB8AC3E}">
        <p14:creationId xmlns:p14="http://schemas.microsoft.com/office/powerpoint/2010/main" val="3066413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5" presetClass="emph" presetSubtype="0" repeatCount="4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118 -0.00231 L -1.66667E-6 -0.00231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5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35" presetClass="emph" presetSubtype="0" repeatCount="4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1" dur="5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0.24161 L -3.61111E-6 0.00694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4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15" presetID="35" presetClass="emph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6" dur="5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031 -0.17387 L -4.44444E-6 -3.58382E-6 " pathEditMode="relative" rAng="0" ptsTypes="AA">
                                      <p:cBhvr>
                                        <p:cTn id="128" dur="20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07" y="86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 animBg="1"/>
      <p:bldP spid="102" grpId="1" animBg="1"/>
      <p:bldP spid="103" grpId="0" animBg="1"/>
      <p:bldP spid="103" grpId="1" animBg="1"/>
      <p:bldP spid="103" grpId="2" animBg="1"/>
      <p:bldP spid="104" grpId="0" animBg="1"/>
      <p:bldP spid="104" grpId="1" animBg="1"/>
      <p:bldP spid="104" grpId="2" animBg="1"/>
      <p:bldP spid="307" grpId="0" animBg="1"/>
      <p:bldP spid="307" grpId="1" animBg="1"/>
      <p:bldP spid="308" grpId="0" animBg="1"/>
      <p:bldP spid="308" grpId="1" animBg="1"/>
      <p:bldP spid="308" grpId="2" animBg="1"/>
      <p:bldP spid="309" grpId="0" animBg="1"/>
      <p:bldP spid="309" grpId="1" animBg="1"/>
      <p:bldP spid="309" grpId="2" animBg="1"/>
      <p:bldP spid="311" grpId="0" animBg="1"/>
      <p:bldP spid="312" grpId="0" animBg="1"/>
      <p:bldP spid="312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996" y="171402"/>
            <a:ext cx="8686800" cy="1143000"/>
          </a:xfrm>
        </p:spPr>
        <p:txBody>
          <a:bodyPr>
            <a:noAutofit/>
          </a:bodyPr>
          <a:lstStyle/>
          <a:p>
            <a:r>
              <a:rPr lang="en-CA" sz="2400" dirty="0" smtClean="0"/>
              <a:t>Ex: Given following diagram, draw the image after the reflection over the x-axis.  Label the coordinates of the image: </a:t>
            </a:r>
            <a:endParaRPr lang="en-CA" sz="2400" dirty="0"/>
          </a:p>
        </p:txBody>
      </p:sp>
      <p:grpSp>
        <p:nvGrpSpPr>
          <p:cNvPr id="4" name="Group 5"/>
          <p:cNvGrpSpPr>
            <a:grpSpLocks noChangeAspect="1"/>
          </p:cNvGrpSpPr>
          <p:nvPr/>
        </p:nvGrpSpPr>
        <p:grpSpPr bwMode="auto">
          <a:xfrm>
            <a:off x="275303" y="1504336"/>
            <a:ext cx="4783394" cy="4962986"/>
            <a:chOff x="-960" y="339"/>
            <a:chExt cx="2902" cy="3642"/>
          </a:xfrm>
        </p:grpSpPr>
        <p:sp>
          <p:nvSpPr>
            <p:cNvPr id="5" name="AutoShape 4"/>
            <p:cNvSpPr>
              <a:spLocks noChangeAspect="1" noChangeArrowheads="1" noTextEdit="1"/>
            </p:cNvSpPr>
            <p:nvPr/>
          </p:nvSpPr>
          <p:spPr bwMode="auto">
            <a:xfrm>
              <a:off x="-960" y="339"/>
              <a:ext cx="2902" cy="3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-958" y="345"/>
              <a:ext cx="2898" cy="3630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 flipV="1">
              <a:off x="-717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 flipV="1">
              <a:off x="-715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 flipV="1">
              <a:off x="-475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 flipV="1">
              <a:off x="-473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 flipV="1">
              <a:off x="-235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 flipV="1">
              <a:off x="-232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 flipV="1">
              <a:off x="6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 flipV="1">
              <a:off x="8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 flipV="1">
              <a:off x="248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 flipV="1">
              <a:off x="251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 flipV="1">
              <a:off x="729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 flipV="1">
              <a:off x="731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 flipV="1">
              <a:off x="972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 flipV="1">
              <a:off x="974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 flipV="1">
              <a:off x="1212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 flipV="1">
              <a:off x="1214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 flipV="1">
              <a:off x="1452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" name="Line 24"/>
            <p:cNvSpPr>
              <a:spLocks noChangeShapeType="1"/>
            </p:cNvSpPr>
            <p:nvPr/>
          </p:nvSpPr>
          <p:spPr bwMode="auto">
            <a:xfrm flipV="1">
              <a:off x="1455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" name="Line 25"/>
            <p:cNvSpPr>
              <a:spLocks noChangeShapeType="1"/>
            </p:cNvSpPr>
            <p:nvPr/>
          </p:nvSpPr>
          <p:spPr bwMode="auto">
            <a:xfrm flipV="1">
              <a:off x="1695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" name="Line 26"/>
            <p:cNvSpPr>
              <a:spLocks noChangeShapeType="1"/>
            </p:cNvSpPr>
            <p:nvPr/>
          </p:nvSpPr>
          <p:spPr bwMode="auto">
            <a:xfrm flipV="1">
              <a:off x="1697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" name="Line 27"/>
            <p:cNvSpPr>
              <a:spLocks noChangeShapeType="1"/>
            </p:cNvSpPr>
            <p:nvPr/>
          </p:nvSpPr>
          <p:spPr bwMode="auto">
            <a:xfrm>
              <a:off x="-955" y="3663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" name="Line 28"/>
            <p:cNvSpPr>
              <a:spLocks noChangeShapeType="1"/>
            </p:cNvSpPr>
            <p:nvPr/>
          </p:nvSpPr>
          <p:spPr bwMode="auto">
            <a:xfrm>
              <a:off x="-955" y="3669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" name="Line 29"/>
            <p:cNvSpPr>
              <a:spLocks noChangeShapeType="1"/>
            </p:cNvSpPr>
            <p:nvPr/>
          </p:nvSpPr>
          <p:spPr bwMode="auto">
            <a:xfrm>
              <a:off x="-955" y="3357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" name="Line 30"/>
            <p:cNvSpPr>
              <a:spLocks noChangeShapeType="1"/>
            </p:cNvSpPr>
            <p:nvPr/>
          </p:nvSpPr>
          <p:spPr bwMode="auto">
            <a:xfrm>
              <a:off x="-955" y="3363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1" name="Line 31"/>
            <p:cNvSpPr>
              <a:spLocks noChangeShapeType="1"/>
            </p:cNvSpPr>
            <p:nvPr/>
          </p:nvSpPr>
          <p:spPr bwMode="auto">
            <a:xfrm>
              <a:off x="-955" y="3057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24" name="Line 32"/>
            <p:cNvSpPr>
              <a:spLocks noChangeShapeType="1"/>
            </p:cNvSpPr>
            <p:nvPr/>
          </p:nvSpPr>
          <p:spPr bwMode="auto">
            <a:xfrm>
              <a:off x="-955" y="3063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25" name="Line 33"/>
            <p:cNvSpPr>
              <a:spLocks noChangeShapeType="1"/>
            </p:cNvSpPr>
            <p:nvPr/>
          </p:nvSpPr>
          <p:spPr bwMode="auto">
            <a:xfrm>
              <a:off x="-955" y="2757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27" name="Line 34"/>
            <p:cNvSpPr>
              <a:spLocks noChangeShapeType="1"/>
            </p:cNvSpPr>
            <p:nvPr/>
          </p:nvSpPr>
          <p:spPr bwMode="auto">
            <a:xfrm>
              <a:off x="-955" y="2763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28" name="Line 35"/>
            <p:cNvSpPr>
              <a:spLocks noChangeShapeType="1"/>
            </p:cNvSpPr>
            <p:nvPr/>
          </p:nvSpPr>
          <p:spPr bwMode="auto">
            <a:xfrm>
              <a:off x="-955" y="2457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29" name="Line 36"/>
            <p:cNvSpPr>
              <a:spLocks noChangeShapeType="1"/>
            </p:cNvSpPr>
            <p:nvPr/>
          </p:nvSpPr>
          <p:spPr bwMode="auto">
            <a:xfrm>
              <a:off x="-955" y="2463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30" name="Line 37"/>
            <p:cNvSpPr>
              <a:spLocks noChangeShapeType="1"/>
            </p:cNvSpPr>
            <p:nvPr/>
          </p:nvSpPr>
          <p:spPr bwMode="auto">
            <a:xfrm>
              <a:off x="-955" y="1851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31" name="Line 38"/>
            <p:cNvSpPr>
              <a:spLocks noChangeShapeType="1"/>
            </p:cNvSpPr>
            <p:nvPr/>
          </p:nvSpPr>
          <p:spPr bwMode="auto">
            <a:xfrm>
              <a:off x="-955" y="1857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32" name="Line 39"/>
            <p:cNvSpPr>
              <a:spLocks noChangeShapeType="1"/>
            </p:cNvSpPr>
            <p:nvPr/>
          </p:nvSpPr>
          <p:spPr bwMode="auto">
            <a:xfrm>
              <a:off x="-955" y="1551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33" name="Line 40"/>
            <p:cNvSpPr>
              <a:spLocks noChangeShapeType="1"/>
            </p:cNvSpPr>
            <p:nvPr/>
          </p:nvSpPr>
          <p:spPr bwMode="auto">
            <a:xfrm>
              <a:off x="-955" y="1557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34" name="Line 41"/>
            <p:cNvSpPr>
              <a:spLocks noChangeShapeType="1"/>
            </p:cNvSpPr>
            <p:nvPr/>
          </p:nvSpPr>
          <p:spPr bwMode="auto">
            <a:xfrm>
              <a:off x="-955" y="1251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35" name="Line 42"/>
            <p:cNvSpPr>
              <a:spLocks noChangeShapeType="1"/>
            </p:cNvSpPr>
            <p:nvPr/>
          </p:nvSpPr>
          <p:spPr bwMode="auto">
            <a:xfrm>
              <a:off x="-955" y="1257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36" name="Line 43"/>
            <p:cNvSpPr>
              <a:spLocks noChangeShapeType="1"/>
            </p:cNvSpPr>
            <p:nvPr/>
          </p:nvSpPr>
          <p:spPr bwMode="auto">
            <a:xfrm>
              <a:off x="-955" y="945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37" name="Line 44"/>
            <p:cNvSpPr>
              <a:spLocks noChangeShapeType="1"/>
            </p:cNvSpPr>
            <p:nvPr/>
          </p:nvSpPr>
          <p:spPr bwMode="auto">
            <a:xfrm>
              <a:off x="-955" y="951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38" name="Line 45"/>
            <p:cNvSpPr>
              <a:spLocks noChangeShapeType="1"/>
            </p:cNvSpPr>
            <p:nvPr/>
          </p:nvSpPr>
          <p:spPr bwMode="auto">
            <a:xfrm>
              <a:off x="-955" y="645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39" name="Line 46"/>
            <p:cNvSpPr>
              <a:spLocks noChangeShapeType="1"/>
            </p:cNvSpPr>
            <p:nvPr/>
          </p:nvSpPr>
          <p:spPr bwMode="auto">
            <a:xfrm>
              <a:off x="-955" y="651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40" name="Line 47"/>
            <p:cNvSpPr>
              <a:spLocks noChangeShapeType="1"/>
            </p:cNvSpPr>
            <p:nvPr/>
          </p:nvSpPr>
          <p:spPr bwMode="auto">
            <a:xfrm>
              <a:off x="-955" y="2145"/>
              <a:ext cx="2895" cy="0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41" name="Line 48"/>
            <p:cNvSpPr>
              <a:spLocks noChangeShapeType="1"/>
            </p:cNvSpPr>
            <p:nvPr/>
          </p:nvSpPr>
          <p:spPr bwMode="auto">
            <a:xfrm>
              <a:off x="-955" y="2151"/>
              <a:ext cx="2895" cy="0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42" name="Line 49"/>
            <p:cNvSpPr>
              <a:spLocks noChangeShapeType="1"/>
            </p:cNvSpPr>
            <p:nvPr/>
          </p:nvSpPr>
          <p:spPr bwMode="auto">
            <a:xfrm>
              <a:off x="-955" y="2157"/>
              <a:ext cx="2895" cy="0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43" name="Line 50"/>
            <p:cNvSpPr>
              <a:spLocks noChangeShapeType="1"/>
            </p:cNvSpPr>
            <p:nvPr/>
          </p:nvSpPr>
          <p:spPr bwMode="auto">
            <a:xfrm>
              <a:off x="-955" y="2163"/>
              <a:ext cx="2895" cy="0"/>
            </a:xfrm>
            <a:prstGeom prst="line">
              <a:avLst/>
            </a:prstGeom>
            <a:noFill/>
            <a:ln w="25400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44" name="Rectangle 51"/>
            <p:cNvSpPr>
              <a:spLocks noChangeArrowheads="1"/>
            </p:cNvSpPr>
            <p:nvPr/>
          </p:nvSpPr>
          <p:spPr bwMode="auto">
            <a:xfrm>
              <a:off x="1895" y="1977"/>
              <a:ext cx="3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Times New Roman" pitchFamily="18" charset="0"/>
                  <a:cs typeface="Arial" pitchFamily="34" charset="0"/>
                </a:rPr>
                <a:t>x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5" name="Freeform 52"/>
            <p:cNvSpPr>
              <a:spLocks/>
            </p:cNvSpPr>
            <p:nvPr/>
          </p:nvSpPr>
          <p:spPr bwMode="auto">
            <a:xfrm>
              <a:off x="1915" y="2103"/>
              <a:ext cx="20" cy="108"/>
            </a:xfrm>
            <a:custGeom>
              <a:avLst/>
              <a:gdLst>
                <a:gd name="T0" fmla="*/ 0 w 20"/>
                <a:gd name="T1" fmla="*/ 0 h 108"/>
                <a:gd name="T2" fmla="*/ 20 w 20"/>
                <a:gd name="T3" fmla="*/ 54 h 108"/>
                <a:gd name="T4" fmla="*/ 0 w 20"/>
                <a:gd name="T5" fmla="*/ 108 h 108"/>
                <a:gd name="T6" fmla="*/ 0 w 20"/>
                <a:gd name="T7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08">
                  <a:moveTo>
                    <a:pt x="0" y="0"/>
                  </a:moveTo>
                  <a:lnTo>
                    <a:pt x="20" y="54"/>
                  </a:lnTo>
                  <a:lnTo>
                    <a:pt x="0" y="1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0000"/>
            </a:solidFill>
            <a:ln w="2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46" name="Line 53"/>
            <p:cNvSpPr>
              <a:spLocks noChangeShapeType="1"/>
            </p:cNvSpPr>
            <p:nvPr/>
          </p:nvSpPr>
          <p:spPr bwMode="auto">
            <a:xfrm flipV="1">
              <a:off x="486" y="345"/>
              <a:ext cx="0" cy="3624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47" name="Line 54"/>
            <p:cNvSpPr>
              <a:spLocks noChangeShapeType="1"/>
            </p:cNvSpPr>
            <p:nvPr/>
          </p:nvSpPr>
          <p:spPr bwMode="auto">
            <a:xfrm flipV="1">
              <a:off x="489" y="345"/>
              <a:ext cx="0" cy="3624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48" name="Line 55"/>
            <p:cNvSpPr>
              <a:spLocks noChangeShapeType="1"/>
            </p:cNvSpPr>
            <p:nvPr/>
          </p:nvSpPr>
          <p:spPr bwMode="auto">
            <a:xfrm flipV="1">
              <a:off x="491" y="345"/>
              <a:ext cx="0" cy="3624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49" name="Line 56"/>
            <p:cNvSpPr>
              <a:spLocks noChangeShapeType="1"/>
            </p:cNvSpPr>
            <p:nvPr/>
          </p:nvSpPr>
          <p:spPr bwMode="auto">
            <a:xfrm flipV="1">
              <a:off x="493" y="345"/>
              <a:ext cx="0" cy="3624"/>
            </a:xfrm>
            <a:prstGeom prst="line">
              <a:avLst/>
            </a:prstGeom>
            <a:noFill/>
            <a:ln w="25400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50" name="Rectangle 57"/>
            <p:cNvSpPr>
              <a:spLocks noChangeArrowheads="1"/>
            </p:cNvSpPr>
            <p:nvPr/>
          </p:nvSpPr>
          <p:spPr bwMode="auto">
            <a:xfrm>
              <a:off x="518" y="333"/>
              <a:ext cx="3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Times New Roman" pitchFamily="18" charset="0"/>
                  <a:cs typeface="Arial" pitchFamily="34" charset="0"/>
                </a:rPr>
                <a:t>y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1" name="Freeform 58"/>
            <p:cNvSpPr>
              <a:spLocks/>
            </p:cNvSpPr>
            <p:nvPr/>
          </p:nvSpPr>
          <p:spPr bwMode="auto">
            <a:xfrm>
              <a:off x="471" y="351"/>
              <a:ext cx="40" cy="54"/>
            </a:xfrm>
            <a:custGeom>
              <a:avLst/>
              <a:gdLst>
                <a:gd name="T0" fmla="*/ 0 w 40"/>
                <a:gd name="T1" fmla="*/ 54 h 54"/>
                <a:gd name="T2" fmla="*/ 20 w 40"/>
                <a:gd name="T3" fmla="*/ 0 h 54"/>
                <a:gd name="T4" fmla="*/ 40 w 40"/>
                <a:gd name="T5" fmla="*/ 54 h 54"/>
                <a:gd name="T6" fmla="*/ 0 w 40"/>
                <a:gd name="T7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54">
                  <a:moveTo>
                    <a:pt x="0" y="54"/>
                  </a:moveTo>
                  <a:lnTo>
                    <a:pt x="20" y="0"/>
                  </a:lnTo>
                  <a:lnTo>
                    <a:pt x="40" y="54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800000"/>
            </a:solidFill>
            <a:ln w="2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52" name="Rectangle 59"/>
            <p:cNvSpPr>
              <a:spLocks noChangeArrowheads="1"/>
            </p:cNvSpPr>
            <p:nvPr/>
          </p:nvSpPr>
          <p:spPr bwMode="auto">
            <a:xfrm>
              <a:off x="-958" y="345"/>
              <a:ext cx="2898" cy="3630"/>
            </a:xfrm>
            <a:prstGeom prst="rect">
              <a:avLst/>
            </a:prstGeom>
            <a:noFill/>
            <a:ln w="5">
              <a:solidFill>
                <a:srgbClr val="8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53" name="Line 60"/>
            <p:cNvSpPr>
              <a:spLocks noChangeShapeType="1"/>
            </p:cNvSpPr>
            <p:nvPr/>
          </p:nvSpPr>
          <p:spPr bwMode="auto">
            <a:xfrm>
              <a:off x="-715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54" name="Rectangle 61"/>
            <p:cNvSpPr>
              <a:spLocks noChangeArrowheads="1"/>
            </p:cNvSpPr>
            <p:nvPr/>
          </p:nvSpPr>
          <p:spPr bwMode="auto">
            <a:xfrm>
              <a:off x="-738" y="219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5" name="Line 62"/>
            <p:cNvSpPr>
              <a:spLocks noChangeShapeType="1"/>
            </p:cNvSpPr>
            <p:nvPr/>
          </p:nvSpPr>
          <p:spPr bwMode="auto">
            <a:xfrm>
              <a:off x="-473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56" name="Rectangle 63"/>
            <p:cNvSpPr>
              <a:spLocks noChangeArrowheads="1"/>
            </p:cNvSpPr>
            <p:nvPr/>
          </p:nvSpPr>
          <p:spPr bwMode="auto">
            <a:xfrm>
              <a:off x="-495" y="219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7" name="Line 64"/>
            <p:cNvSpPr>
              <a:spLocks noChangeShapeType="1"/>
            </p:cNvSpPr>
            <p:nvPr/>
          </p:nvSpPr>
          <p:spPr bwMode="auto">
            <a:xfrm>
              <a:off x="-232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58" name="Rectangle 65"/>
            <p:cNvSpPr>
              <a:spLocks noChangeArrowheads="1"/>
            </p:cNvSpPr>
            <p:nvPr/>
          </p:nvSpPr>
          <p:spPr bwMode="auto">
            <a:xfrm>
              <a:off x="-255" y="219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9" name="Line 66"/>
            <p:cNvSpPr>
              <a:spLocks noChangeShapeType="1"/>
            </p:cNvSpPr>
            <p:nvPr/>
          </p:nvSpPr>
          <p:spPr bwMode="auto">
            <a:xfrm>
              <a:off x="8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60" name="Rectangle 67"/>
            <p:cNvSpPr>
              <a:spLocks noChangeArrowheads="1"/>
            </p:cNvSpPr>
            <p:nvPr/>
          </p:nvSpPr>
          <p:spPr bwMode="auto">
            <a:xfrm>
              <a:off x="-15" y="219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1" name="Line 68"/>
            <p:cNvSpPr>
              <a:spLocks noChangeShapeType="1"/>
            </p:cNvSpPr>
            <p:nvPr/>
          </p:nvSpPr>
          <p:spPr bwMode="auto">
            <a:xfrm>
              <a:off x="251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62" name="Rectangle 69"/>
            <p:cNvSpPr>
              <a:spLocks noChangeArrowheads="1"/>
            </p:cNvSpPr>
            <p:nvPr/>
          </p:nvSpPr>
          <p:spPr bwMode="auto">
            <a:xfrm>
              <a:off x="228" y="219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3" name="Rectangle 70"/>
            <p:cNvSpPr>
              <a:spLocks noChangeArrowheads="1"/>
            </p:cNvSpPr>
            <p:nvPr/>
          </p:nvSpPr>
          <p:spPr bwMode="auto">
            <a:xfrm>
              <a:off x="500" y="2193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4" name="Line 71"/>
            <p:cNvSpPr>
              <a:spLocks noChangeShapeType="1"/>
            </p:cNvSpPr>
            <p:nvPr/>
          </p:nvSpPr>
          <p:spPr bwMode="auto">
            <a:xfrm>
              <a:off x="731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65" name="Rectangle 72"/>
            <p:cNvSpPr>
              <a:spLocks noChangeArrowheads="1"/>
            </p:cNvSpPr>
            <p:nvPr/>
          </p:nvSpPr>
          <p:spPr bwMode="auto">
            <a:xfrm>
              <a:off x="734" y="2193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6" name="Line 73"/>
            <p:cNvSpPr>
              <a:spLocks noChangeShapeType="1"/>
            </p:cNvSpPr>
            <p:nvPr/>
          </p:nvSpPr>
          <p:spPr bwMode="auto">
            <a:xfrm>
              <a:off x="974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67" name="Rectangle 74"/>
            <p:cNvSpPr>
              <a:spLocks noChangeArrowheads="1"/>
            </p:cNvSpPr>
            <p:nvPr/>
          </p:nvSpPr>
          <p:spPr bwMode="auto">
            <a:xfrm>
              <a:off x="976" y="2193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8" name="Line 75"/>
            <p:cNvSpPr>
              <a:spLocks noChangeShapeType="1"/>
            </p:cNvSpPr>
            <p:nvPr/>
          </p:nvSpPr>
          <p:spPr bwMode="auto">
            <a:xfrm>
              <a:off x="1214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69" name="Rectangle 76"/>
            <p:cNvSpPr>
              <a:spLocks noChangeArrowheads="1"/>
            </p:cNvSpPr>
            <p:nvPr/>
          </p:nvSpPr>
          <p:spPr bwMode="auto">
            <a:xfrm>
              <a:off x="1216" y="2193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0" name="Line 77"/>
            <p:cNvSpPr>
              <a:spLocks noChangeShapeType="1"/>
            </p:cNvSpPr>
            <p:nvPr/>
          </p:nvSpPr>
          <p:spPr bwMode="auto">
            <a:xfrm>
              <a:off x="1455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71" name="Rectangle 78"/>
            <p:cNvSpPr>
              <a:spLocks noChangeArrowheads="1"/>
            </p:cNvSpPr>
            <p:nvPr/>
          </p:nvSpPr>
          <p:spPr bwMode="auto">
            <a:xfrm>
              <a:off x="1457" y="2193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2" name="Line 79"/>
            <p:cNvSpPr>
              <a:spLocks noChangeShapeType="1"/>
            </p:cNvSpPr>
            <p:nvPr/>
          </p:nvSpPr>
          <p:spPr bwMode="auto">
            <a:xfrm>
              <a:off x="1697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73" name="Rectangle 80"/>
            <p:cNvSpPr>
              <a:spLocks noChangeArrowheads="1"/>
            </p:cNvSpPr>
            <p:nvPr/>
          </p:nvSpPr>
          <p:spPr bwMode="auto">
            <a:xfrm>
              <a:off x="1699" y="2193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4" name="Rectangle 81"/>
            <p:cNvSpPr>
              <a:spLocks noChangeArrowheads="1"/>
            </p:cNvSpPr>
            <p:nvPr/>
          </p:nvSpPr>
          <p:spPr bwMode="auto">
            <a:xfrm>
              <a:off x="432" y="3609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5" name="Line 82"/>
            <p:cNvSpPr>
              <a:spLocks noChangeShapeType="1"/>
            </p:cNvSpPr>
            <p:nvPr/>
          </p:nvSpPr>
          <p:spPr bwMode="auto">
            <a:xfrm>
              <a:off x="480" y="3669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76" name="Rectangle 83"/>
            <p:cNvSpPr>
              <a:spLocks noChangeArrowheads="1"/>
            </p:cNvSpPr>
            <p:nvPr/>
          </p:nvSpPr>
          <p:spPr bwMode="auto">
            <a:xfrm>
              <a:off x="432" y="330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7" name="Line 84"/>
            <p:cNvSpPr>
              <a:spLocks noChangeShapeType="1"/>
            </p:cNvSpPr>
            <p:nvPr/>
          </p:nvSpPr>
          <p:spPr bwMode="auto">
            <a:xfrm>
              <a:off x="480" y="3363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78" name="Rectangle 85"/>
            <p:cNvSpPr>
              <a:spLocks noChangeArrowheads="1"/>
            </p:cNvSpPr>
            <p:nvPr/>
          </p:nvSpPr>
          <p:spPr bwMode="auto">
            <a:xfrm>
              <a:off x="432" y="300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9" name="Line 86"/>
            <p:cNvSpPr>
              <a:spLocks noChangeShapeType="1"/>
            </p:cNvSpPr>
            <p:nvPr/>
          </p:nvSpPr>
          <p:spPr bwMode="auto">
            <a:xfrm>
              <a:off x="480" y="3063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80" name="Rectangle 87"/>
            <p:cNvSpPr>
              <a:spLocks noChangeArrowheads="1"/>
            </p:cNvSpPr>
            <p:nvPr/>
          </p:nvSpPr>
          <p:spPr bwMode="auto">
            <a:xfrm>
              <a:off x="432" y="270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1" name="Line 88"/>
            <p:cNvSpPr>
              <a:spLocks noChangeShapeType="1"/>
            </p:cNvSpPr>
            <p:nvPr/>
          </p:nvSpPr>
          <p:spPr bwMode="auto">
            <a:xfrm>
              <a:off x="480" y="2763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82" name="Rectangle 89"/>
            <p:cNvSpPr>
              <a:spLocks noChangeArrowheads="1"/>
            </p:cNvSpPr>
            <p:nvPr/>
          </p:nvSpPr>
          <p:spPr bwMode="auto">
            <a:xfrm>
              <a:off x="432" y="240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3" name="Line 90"/>
            <p:cNvSpPr>
              <a:spLocks noChangeShapeType="1"/>
            </p:cNvSpPr>
            <p:nvPr/>
          </p:nvSpPr>
          <p:spPr bwMode="auto">
            <a:xfrm>
              <a:off x="480" y="2463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84" name="Rectangle 91"/>
            <p:cNvSpPr>
              <a:spLocks noChangeArrowheads="1"/>
            </p:cNvSpPr>
            <p:nvPr/>
          </p:nvSpPr>
          <p:spPr bwMode="auto">
            <a:xfrm>
              <a:off x="455" y="1797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5" name="Line 92"/>
            <p:cNvSpPr>
              <a:spLocks noChangeShapeType="1"/>
            </p:cNvSpPr>
            <p:nvPr/>
          </p:nvSpPr>
          <p:spPr bwMode="auto">
            <a:xfrm>
              <a:off x="480" y="1857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86" name="Rectangle 93"/>
            <p:cNvSpPr>
              <a:spLocks noChangeArrowheads="1"/>
            </p:cNvSpPr>
            <p:nvPr/>
          </p:nvSpPr>
          <p:spPr bwMode="auto">
            <a:xfrm>
              <a:off x="455" y="1497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7" name="Line 94"/>
            <p:cNvSpPr>
              <a:spLocks noChangeShapeType="1"/>
            </p:cNvSpPr>
            <p:nvPr/>
          </p:nvSpPr>
          <p:spPr bwMode="auto">
            <a:xfrm>
              <a:off x="480" y="1557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88" name="Rectangle 95"/>
            <p:cNvSpPr>
              <a:spLocks noChangeArrowheads="1"/>
            </p:cNvSpPr>
            <p:nvPr/>
          </p:nvSpPr>
          <p:spPr bwMode="auto">
            <a:xfrm>
              <a:off x="455" y="1197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9" name="Line 96"/>
            <p:cNvSpPr>
              <a:spLocks noChangeShapeType="1"/>
            </p:cNvSpPr>
            <p:nvPr/>
          </p:nvSpPr>
          <p:spPr bwMode="auto">
            <a:xfrm>
              <a:off x="480" y="1257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90" name="Rectangle 97"/>
            <p:cNvSpPr>
              <a:spLocks noChangeArrowheads="1"/>
            </p:cNvSpPr>
            <p:nvPr/>
          </p:nvSpPr>
          <p:spPr bwMode="auto">
            <a:xfrm>
              <a:off x="455" y="891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1" name="Line 98"/>
            <p:cNvSpPr>
              <a:spLocks noChangeShapeType="1"/>
            </p:cNvSpPr>
            <p:nvPr/>
          </p:nvSpPr>
          <p:spPr bwMode="auto">
            <a:xfrm>
              <a:off x="480" y="951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92" name="Rectangle 99"/>
            <p:cNvSpPr>
              <a:spLocks noChangeArrowheads="1"/>
            </p:cNvSpPr>
            <p:nvPr/>
          </p:nvSpPr>
          <p:spPr bwMode="auto">
            <a:xfrm>
              <a:off x="455" y="591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3" name="Line 100"/>
            <p:cNvSpPr>
              <a:spLocks noChangeShapeType="1"/>
            </p:cNvSpPr>
            <p:nvPr/>
          </p:nvSpPr>
          <p:spPr bwMode="auto">
            <a:xfrm>
              <a:off x="480" y="651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94" name="Rectangle 101"/>
            <p:cNvSpPr>
              <a:spLocks noChangeArrowheads="1"/>
            </p:cNvSpPr>
            <p:nvPr/>
          </p:nvSpPr>
          <p:spPr bwMode="auto">
            <a:xfrm>
              <a:off x="-958" y="345"/>
              <a:ext cx="2898" cy="3630"/>
            </a:xfrm>
            <a:prstGeom prst="rect">
              <a:avLst/>
            </a:prstGeom>
            <a:noFill/>
            <a:ln w="5">
              <a:solidFill>
                <a:srgbClr val="8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095" name="Oval 1094"/>
          <p:cNvSpPr/>
          <p:nvPr/>
        </p:nvSpPr>
        <p:spPr>
          <a:xfrm>
            <a:off x="1430714" y="2698954"/>
            <a:ext cx="108000" cy="10800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4" name="Oval 103"/>
          <p:cNvSpPr/>
          <p:nvPr/>
        </p:nvSpPr>
        <p:spPr>
          <a:xfrm>
            <a:off x="3810062" y="1877986"/>
            <a:ext cx="108000" cy="10800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5" name="Oval 104"/>
          <p:cNvSpPr/>
          <p:nvPr/>
        </p:nvSpPr>
        <p:spPr>
          <a:xfrm>
            <a:off x="4611374" y="3519934"/>
            <a:ext cx="108000" cy="10800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097" name="Straight Connector 1096"/>
          <p:cNvCxnSpPr/>
          <p:nvPr/>
        </p:nvCxnSpPr>
        <p:spPr>
          <a:xfrm flipV="1">
            <a:off x="1484714" y="1932050"/>
            <a:ext cx="2364615" cy="825896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H="1" flipV="1">
            <a:off x="3878826" y="1932050"/>
            <a:ext cx="776035" cy="1595866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1460090" y="2757959"/>
            <a:ext cx="3194771" cy="769957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3" name="Isosceles Triangle 1102"/>
          <p:cNvSpPr/>
          <p:nvPr/>
        </p:nvSpPr>
        <p:spPr>
          <a:xfrm rot="840000">
            <a:off x="1623154" y="1768495"/>
            <a:ext cx="3283478" cy="1391323"/>
          </a:xfrm>
          <a:prstGeom prst="triangle">
            <a:avLst>
              <a:gd name="adj" fmla="val 63531"/>
            </a:avLst>
          </a:prstGeom>
          <a:solidFill>
            <a:srgbClr val="00B0F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104" name="Object 110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2328127"/>
              </p:ext>
            </p:extLst>
          </p:nvPr>
        </p:nvGraphicFramePr>
        <p:xfrm>
          <a:off x="1221658" y="2315495"/>
          <a:ext cx="326923" cy="4046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" name="Equation" r:id="rId4" imgW="152280" imgH="164880" progId="Equation.DSMT4">
                  <p:embed/>
                </p:oleObj>
              </mc:Choice>
              <mc:Fallback>
                <p:oleObj name="Equation" r:id="rId4" imgW="152280" imgH="164880" progId="Equation.DSMT4">
                  <p:embed/>
                  <p:pic>
                    <p:nvPicPr>
                      <p:cNvPr id="0" name="Picture 3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1658" y="2315495"/>
                        <a:ext cx="326923" cy="40465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" name="Object 1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7220013"/>
              </p:ext>
            </p:extLst>
          </p:nvPr>
        </p:nvGraphicFramePr>
        <p:xfrm>
          <a:off x="3866531" y="1538746"/>
          <a:ext cx="326923" cy="4046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" name="Equation" r:id="rId6" imgW="152280" imgH="164880" progId="Equation.DSMT4">
                  <p:embed/>
                </p:oleObj>
              </mc:Choice>
              <mc:Fallback>
                <p:oleObj name="Equation" r:id="rId6" imgW="152280" imgH="164880" progId="Equation.DSMT4">
                  <p:embed/>
                  <p:pic>
                    <p:nvPicPr>
                      <p:cNvPr id="0" name="Picture 3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6531" y="1538746"/>
                        <a:ext cx="326923" cy="40465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8" name="Object 1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8744662"/>
              </p:ext>
            </p:extLst>
          </p:nvPr>
        </p:nvGraphicFramePr>
        <p:xfrm>
          <a:off x="4638883" y="3179612"/>
          <a:ext cx="327025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" name="Equation" r:id="rId8" imgW="152280" imgH="177480" progId="Equation.DSMT4">
                  <p:embed/>
                </p:oleObj>
              </mc:Choice>
              <mc:Fallback>
                <p:oleObj name="Equation" r:id="rId8" imgW="152280" imgH="177480" progId="Equation.DSMT4">
                  <p:embed/>
                  <p:pic>
                    <p:nvPicPr>
                      <p:cNvPr id="0" name="Picture 3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8883" y="3179612"/>
                        <a:ext cx="327025" cy="436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9" name="Left-Right Arrow 118"/>
          <p:cNvSpPr/>
          <p:nvPr/>
        </p:nvSpPr>
        <p:spPr>
          <a:xfrm>
            <a:off x="288974" y="3953064"/>
            <a:ext cx="4828716" cy="73246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105" name="TextBox 1104"/>
          <p:cNvSpPr txBox="1"/>
          <p:nvPr/>
        </p:nvSpPr>
        <p:spPr>
          <a:xfrm>
            <a:off x="5279930" y="1474838"/>
            <a:ext cx="3424335" cy="1061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100" dirty="0" smtClean="0">
                <a:solidFill>
                  <a:srgbClr val="FF0000"/>
                </a:solidFill>
              </a:rPr>
              <a:t>Objects reflected over the </a:t>
            </a:r>
            <a:br>
              <a:rPr lang="en-CA" sz="2100" dirty="0" smtClean="0">
                <a:solidFill>
                  <a:srgbClr val="FF0000"/>
                </a:solidFill>
              </a:rPr>
            </a:br>
            <a:r>
              <a:rPr lang="en-CA" sz="2100" dirty="0" smtClean="0">
                <a:solidFill>
                  <a:srgbClr val="FF0000"/>
                </a:solidFill>
              </a:rPr>
              <a:t>line of symmetry will be </a:t>
            </a:r>
            <a:br>
              <a:rPr lang="en-CA" sz="2100" dirty="0" smtClean="0">
                <a:solidFill>
                  <a:srgbClr val="FF0000"/>
                </a:solidFill>
              </a:rPr>
            </a:br>
            <a:r>
              <a:rPr lang="en-CA" sz="2100" dirty="0" smtClean="0">
                <a:solidFill>
                  <a:srgbClr val="FF0000"/>
                </a:solidFill>
              </a:rPr>
              <a:t>equal distances from it</a:t>
            </a:r>
            <a:endParaRPr lang="en-CA" sz="2100" dirty="0">
              <a:solidFill>
                <a:srgbClr val="FF0000"/>
              </a:solidFill>
            </a:endParaRPr>
          </a:p>
        </p:txBody>
      </p:sp>
      <p:sp>
        <p:nvSpPr>
          <p:cNvPr id="121" name="Up Arrow 120"/>
          <p:cNvSpPr/>
          <p:nvPr/>
        </p:nvSpPr>
        <p:spPr>
          <a:xfrm>
            <a:off x="1305766" y="2785452"/>
            <a:ext cx="346054" cy="1152367"/>
          </a:xfrm>
          <a:prstGeom prst="upArrow">
            <a:avLst/>
          </a:prstGeom>
          <a:solidFill>
            <a:srgbClr val="00B0F0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22" name="Up Arrow 121"/>
          <p:cNvSpPr/>
          <p:nvPr/>
        </p:nvSpPr>
        <p:spPr>
          <a:xfrm flipV="1">
            <a:off x="1310686" y="4043952"/>
            <a:ext cx="346054" cy="1152367"/>
          </a:xfrm>
          <a:prstGeom prst="upArrow">
            <a:avLst/>
          </a:prstGeom>
          <a:solidFill>
            <a:srgbClr val="00B0F0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23" name="Oval 122"/>
          <p:cNvSpPr/>
          <p:nvPr/>
        </p:nvSpPr>
        <p:spPr>
          <a:xfrm>
            <a:off x="1420886" y="5166790"/>
            <a:ext cx="108000" cy="10800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24" name="Object 1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0442812"/>
              </p:ext>
            </p:extLst>
          </p:nvPr>
        </p:nvGraphicFramePr>
        <p:xfrm>
          <a:off x="1053179" y="5255958"/>
          <a:ext cx="409575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" name="Equation" r:id="rId10" imgW="190440" imgH="164880" progId="Equation.DSMT4">
                  <p:embed/>
                </p:oleObj>
              </mc:Choice>
              <mc:Fallback>
                <p:oleObj name="Equation" r:id="rId10" imgW="190440" imgH="164880" progId="Equation.DSMT4">
                  <p:embed/>
                  <p:pic>
                    <p:nvPicPr>
                      <p:cNvPr id="0" name="Picture 3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3179" y="5255958"/>
                        <a:ext cx="409575" cy="40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5" name="Up Arrow 124"/>
          <p:cNvSpPr/>
          <p:nvPr/>
        </p:nvSpPr>
        <p:spPr>
          <a:xfrm>
            <a:off x="3699914" y="1932040"/>
            <a:ext cx="341144" cy="2010696"/>
          </a:xfrm>
          <a:prstGeom prst="upArrow">
            <a:avLst/>
          </a:prstGeom>
          <a:solidFill>
            <a:srgbClr val="00B0F0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26" name="Up Arrow 125"/>
          <p:cNvSpPr/>
          <p:nvPr/>
        </p:nvSpPr>
        <p:spPr>
          <a:xfrm flipV="1">
            <a:off x="3704834" y="4048867"/>
            <a:ext cx="306727" cy="2012719"/>
          </a:xfrm>
          <a:prstGeom prst="upArrow">
            <a:avLst/>
          </a:prstGeom>
          <a:solidFill>
            <a:srgbClr val="00B0F0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27" name="Oval 126"/>
          <p:cNvSpPr/>
          <p:nvPr/>
        </p:nvSpPr>
        <p:spPr>
          <a:xfrm>
            <a:off x="3815034" y="5997594"/>
            <a:ext cx="108000" cy="10800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28" name="Object 1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6534909"/>
              </p:ext>
            </p:extLst>
          </p:nvPr>
        </p:nvGraphicFramePr>
        <p:xfrm>
          <a:off x="3447327" y="6086762"/>
          <a:ext cx="409575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" name="Equation" r:id="rId12" imgW="190440" imgH="164880" progId="Equation.DSMT4">
                  <p:embed/>
                </p:oleObj>
              </mc:Choice>
              <mc:Fallback>
                <p:oleObj name="Equation" r:id="rId12" imgW="190440" imgH="164880" progId="Equation.DSMT4">
                  <p:embed/>
                  <p:pic>
                    <p:nvPicPr>
                      <p:cNvPr id="0" name="Picture 3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7327" y="6086762"/>
                        <a:ext cx="409575" cy="40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0" name="Up Arrow 129"/>
          <p:cNvSpPr/>
          <p:nvPr/>
        </p:nvSpPr>
        <p:spPr>
          <a:xfrm>
            <a:off x="4496333" y="3583858"/>
            <a:ext cx="341138" cy="358877"/>
          </a:xfrm>
          <a:prstGeom prst="upArrow">
            <a:avLst/>
          </a:prstGeom>
          <a:solidFill>
            <a:srgbClr val="00B0F0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31" name="Up Arrow 130"/>
          <p:cNvSpPr/>
          <p:nvPr/>
        </p:nvSpPr>
        <p:spPr>
          <a:xfrm flipV="1">
            <a:off x="4501253" y="4048868"/>
            <a:ext cx="277224" cy="360900"/>
          </a:xfrm>
          <a:prstGeom prst="upArrow">
            <a:avLst/>
          </a:prstGeom>
          <a:solidFill>
            <a:srgbClr val="00B0F0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32" name="Oval 131"/>
          <p:cNvSpPr/>
          <p:nvPr/>
        </p:nvSpPr>
        <p:spPr>
          <a:xfrm>
            <a:off x="4611453" y="4360566"/>
            <a:ext cx="108000" cy="10800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33" name="Object 1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2319525"/>
              </p:ext>
            </p:extLst>
          </p:nvPr>
        </p:nvGraphicFramePr>
        <p:xfrm>
          <a:off x="4626896" y="4346987"/>
          <a:ext cx="409575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6" name="Equation" r:id="rId14" imgW="190440" imgH="177480" progId="Equation.DSMT4">
                  <p:embed/>
                </p:oleObj>
              </mc:Choice>
              <mc:Fallback>
                <p:oleObj name="Equation" r:id="rId14" imgW="190440" imgH="177480" progId="Equation.DSMT4">
                  <p:embed/>
                  <p:pic>
                    <p:nvPicPr>
                      <p:cNvPr id="0" name="Picture 3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6896" y="4346987"/>
                        <a:ext cx="409575" cy="433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5" name="Straight Connector 134"/>
          <p:cNvCxnSpPr/>
          <p:nvPr/>
        </p:nvCxnSpPr>
        <p:spPr>
          <a:xfrm>
            <a:off x="1504281" y="5155146"/>
            <a:ext cx="2364615" cy="825896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flipH="1">
            <a:off x="3898393" y="4385176"/>
            <a:ext cx="776035" cy="1595866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flipV="1">
            <a:off x="1479657" y="4385176"/>
            <a:ext cx="3194771" cy="769957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Isosceles Triangle 138"/>
          <p:cNvSpPr/>
          <p:nvPr/>
        </p:nvSpPr>
        <p:spPr>
          <a:xfrm rot="20760000" flipV="1">
            <a:off x="1613320" y="4752585"/>
            <a:ext cx="3283478" cy="1391323"/>
          </a:xfrm>
          <a:prstGeom prst="triangle">
            <a:avLst>
              <a:gd name="adj" fmla="val 63531"/>
            </a:avLst>
          </a:pr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0" name="TextBox 139"/>
          <p:cNvSpPr txBox="1"/>
          <p:nvPr/>
        </p:nvSpPr>
        <p:spPr>
          <a:xfrm>
            <a:off x="5270102" y="2644850"/>
            <a:ext cx="3368230" cy="1061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100" dirty="0" smtClean="0">
                <a:solidFill>
                  <a:srgbClr val="FF0000"/>
                </a:solidFill>
              </a:rPr>
              <a:t>After the image is drawn,</a:t>
            </a:r>
            <a:br>
              <a:rPr lang="en-CA" sz="2100" dirty="0" smtClean="0">
                <a:solidFill>
                  <a:srgbClr val="FF0000"/>
                </a:solidFill>
              </a:rPr>
            </a:br>
            <a:r>
              <a:rPr lang="en-CA" sz="2100" dirty="0" smtClean="0">
                <a:solidFill>
                  <a:srgbClr val="FF0000"/>
                </a:solidFill>
              </a:rPr>
              <a:t>find the coordinates of </a:t>
            </a:r>
            <a:br>
              <a:rPr lang="en-CA" sz="2100" dirty="0" smtClean="0">
                <a:solidFill>
                  <a:srgbClr val="FF0000"/>
                </a:solidFill>
              </a:rPr>
            </a:br>
            <a:r>
              <a:rPr lang="en-CA" sz="2100" dirty="0" smtClean="0">
                <a:solidFill>
                  <a:srgbClr val="FF0000"/>
                </a:solidFill>
              </a:rPr>
              <a:t>each vertex</a:t>
            </a:r>
            <a:endParaRPr lang="en-CA" sz="2100" dirty="0">
              <a:solidFill>
                <a:srgbClr val="FF0000"/>
              </a:solidFill>
            </a:endParaRPr>
          </a:p>
        </p:txBody>
      </p:sp>
      <p:graphicFrame>
        <p:nvGraphicFramePr>
          <p:cNvPr id="1107" name="Object 110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91323"/>
              </p:ext>
            </p:extLst>
          </p:nvPr>
        </p:nvGraphicFramePr>
        <p:xfrm>
          <a:off x="5420646" y="3944016"/>
          <a:ext cx="537701" cy="1792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7" name="Equation" r:id="rId16" imgW="190440" imgH="634680" progId="Equation.DSMT4">
                  <p:embed/>
                </p:oleObj>
              </mc:Choice>
              <mc:Fallback>
                <p:oleObj name="Equation" r:id="rId16" imgW="190440" imgH="634680" progId="Equation.DSMT4">
                  <p:embed/>
                  <p:pic>
                    <p:nvPicPr>
                      <p:cNvPr id="0" name="Picture 3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0646" y="3944016"/>
                        <a:ext cx="537701" cy="1792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2" name="Object 1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8074032"/>
              </p:ext>
            </p:extLst>
          </p:nvPr>
        </p:nvGraphicFramePr>
        <p:xfrm>
          <a:off x="6076488" y="3939150"/>
          <a:ext cx="1080982" cy="514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8" name="Equation" r:id="rId18" imgW="533160" imgH="253800" progId="Equation.DSMT4">
                  <p:embed/>
                </p:oleObj>
              </mc:Choice>
              <mc:Fallback>
                <p:oleObj name="Equation" r:id="rId18" imgW="533160" imgH="253800" progId="Equation.DSMT4">
                  <p:embed/>
                  <p:pic>
                    <p:nvPicPr>
                      <p:cNvPr id="0" name="Picture 3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6488" y="3939150"/>
                        <a:ext cx="1080982" cy="514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" name="Object 1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2833909"/>
              </p:ext>
            </p:extLst>
          </p:nvPr>
        </p:nvGraphicFramePr>
        <p:xfrm>
          <a:off x="6202363" y="4597606"/>
          <a:ext cx="901700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9" name="Equation" r:id="rId20" imgW="444240" imgH="253800" progId="Equation.DSMT4">
                  <p:embed/>
                </p:oleObj>
              </mc:Choice>
              <mc:Fallback>
                <p:oleObj name="Equation" r:id="rId20" imgW="444240" imgH="253800" progId="Equation.DSMT4">
                  <p:embed/>
                  <p:pic>
                    <p:nvPicPr>
                      <p:cNvPr id="0" name="Picture 3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2363" y="4597606"/>
                        <a:ext cx="901700" cy="515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" name="Object 1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4845463"/>
              </p:ext>
            </p:extLst>
          </p:nvPr>
        </p:nvGraphicFramePr>
        <p:xfrm>
          <a:off x="6223000" y="5241925"/>
          <a:ext cx="876300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0" name="Equation" r:id="rId22" imgW="431640" imgH="253800" progId="Equation.DSMT4">
                  <p:embed/>
                </p:oleObj>
              </mc:Choice>
              <mc:Fallback>
                <p:oleObj name="Equation" r:id="rId22" imgW="431640" imgH="253800" progId="Equation.DSMT4">
                  <p:embed/>
                  <p:pic>
                    <p:nvPicPr>
                      <p:cNvPr id="0" name="Picture 3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3000" y="5241925"/>
                        <a:ext cx="876300" cy="515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Action Button: Forward or Next 2">
            <a:hlinkClick r:id="rId24" highlightClick="1"/>
          </p:cNvPr>
          <p:cNvSpPr/>
          <p:nvPr/>
        </p:nvSpPr>
        <p:spPr>
          <a:xfrm>
            <a:off x="5841242" y="6086901"/>
            <a:ext cx="600501" cy="491320"/>
          </a:xfrm>
          <a:prstGeom prst="actionButtonForwardNex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8" name="TextBox 3"/>
          <p:cNvSpPr txBox="1">
            <a:spLocks noChangeArrowheads="1"/>
          </p:cNvSpPr>
          <p:nvPr/>
        </p:nvSpPr>
        <p:spPr bwMode="auto">
          <a:xfrm>
            <a:off x="4875213" y="6611938"/>
            <a:ext cx="426878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1000"/>
              <a:t>©Copyright All Rights Reserved to Homework Depot at www.BCMath.ca</a:t>
            </a:r>
          </a:p>
        </p:txBody>
      </p:sp>
    </p:spTree>
    <p:extLst>
      <p:ext uri="{BB962C8B-B14F-4D97-AF65-F5344CB8AC3E}">
        <p14:creationId xmlns:p14="http://schemas.microsoft.com/office/powerpoint/2010/main" val="2643005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9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9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9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9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9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5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8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6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000"/>
                            </p:stCondLst>
                            <p:childTnLst>
                              <p:par>
                                <p:cTn id="140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1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6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000"/>
                            </p:stCondLst>
                            <p:childTnLst>
                              <p:par>
                                <p:cTn id="148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9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1000"/>
                            </p:stCondLst>
                            <p:childTnLst>
                              <p:par>
                                <p:cTn id="183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4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9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1000"/>
                            </p:stCondLst>
                            <p:childTnLst>
                              <p:par>
                                <p:cTn id="191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2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5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8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4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500"/>
                            </p:stCondLst>
                            <p:childTnLst>
                              <p:par>
                                <p:cTn id="2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8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1000"/>
                            </p:stCondLst>
                            <p:childTnLst>
                              <p:par>
                                <p:cTn id="2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2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1500"/>
                            </p:stCondLst>
                            <p:childTnLst>
                              <p:par>
                                <p:cTn id="2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500"/>
                                        <p:tgtEl>
                                          <p:spTgt spid="1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1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" grpId="0" animBg="1"/>
      <p:bldP spid="104" grpId="0" animBg="1"/>
      <p:bldP spid="105" grpId="0" animBg="1"/>
      <p:bldP spid="1103" grpId="0" animBg="1"/>
      <p:bldP spid="119" grpId="1" animBg="1"/>
      <p:bldP spid="1105" grpId="0"/>
      <p:bldP spid="121" grpId="0" animBg="1"/>
      <p:bldP spid="121" grpId="1" animBg="1"/>
      <p:bldP spid="121" grpId="2" animBg="1"/>
      <p:bldP spid="122" grpId="0" animBg="1"/>
      <p:bldP spid="122" grpId="1" animBg="1"/>
      <p:bldP spid="122" grpId="2" animBg="1"/>
      <p:bldP spid="123" grpId="0" animBg="1"/>
      <p:bldP spid="125" grpId="0" animBg="1"/>
      <p:bldP spid="125" grpId="1" animBg="1"/>
      <p:bldP spid="125" grpId="2" animBg="1"/>
      <p:bldP spid="126" grpId="0" animBg="1"/>
      <p:bldP spid="126" grpId="1" animBg="1"/>
      <p:bldP spid="126" grpId="2" animBg="1"/>
      <p:bldP spid="127" grpId="0" animBg="1"/>
      <p:bldP spid="130" grpId="0" animBg="1"/>
      <p:bldP spid="130" grpId="1" animBg="1"/>
      <p:bldP spid="130" grpId="2" animBg="1"/>
      <p:bldP spid="131" grpId="0" animBg="1"/>
      <p:bldP spid="131" grpId="1" animBg="1"/>
      <p:bldP spid="131" grpId="2" animBg="1"/>
      <p:bldP spid="132" grpId="0" animBg="1"/>
      <p:bldP spid="139" grpId="0" animBg="1"/>
      <p:bldP spid="14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996" y="171402"/>
            <a:ext cx="8686800" cy="1143000"/>
          </a:xfrm>
        </p:spPr>
        <p:txBody>
          <a:bodyPr>
            <a:noAutofit/>
          </a:bodyPr>
          <a:lstStyle/>
          <a:p>
            <a:r>
              <a:rPr lang="en-CA" sz="2400" dirty="0" smtClean="0"/>
              <a:t>Ex: Given following diagram, draw the image after the reflection over the line x=1.  Label the coordinates of the image: </a:t>
            </a:r>
            <a:endParaRPr lang="en-CA" sz="2400" dirty="0"/>
          </a:p>
        </p:txBody>
      </p:sp>
      <p:grpSp>
        <p:nvGrpSpPr>
          <p:cNvPr id="4" name="Group 5"/>
          <p:cNvGrpSpPr>
            <a:grpSpLocks noChangeAspect="1"/>
          </p:cNvGrpSpPr>
          <p:nvPr/>
        </p:nvGrpSpPr>
        <p:grpSpPr bwMode="auto">
          <a:xfrm>
            <a:off x="275303" y="1504336"/>
            <a:ext cx="4783394" cy="4962986"/>
            <a:chOff x="-960" y="339"/>
            <a:chExt cx="2902" cy="3642"/>
          </a:xfrm>
        </p:grpSpPr>
        <p:sp>
          <p:nvSpPr>
            <p:cNvPr id="5" name="AutoShape 4"/>
            <p:cNvSpPr>
              <a:spLocks noChangeAspect="1" noChangeArrowheads="1" noTextEdit="1"/>
            </p:cNvSpPr>
            <p:nvPr/>
          </p:nvSpPr>
          <p:spPr bwMode="auto">
            <a:xfrm>
              <a:off x="-960" y="339"/>
              <a:ext cx="2902" cy="3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-958" y="345"/>
              <a:ext cx="2898" cy="3630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 flipV="1">
              <a:off x="-717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 flipV="1">
              <a:off x="-715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 flipV="1">
              <a:off x="-475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 flipV="1">
              <a:off x="-473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 flipV="1">
              <a:off x="-235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 flipV="1">
              <a:off x="-232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 flipV="1">
              <a:off x="6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 flipV="1">
              <a:off x="8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 flipV="1">
              <a:off x="248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 flipV="1">
              <a:off x="251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 flipV="1">
              <a:off x="729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 flipV="1">
              <a:off x="731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 flipV="1">
              <a:off x="972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 flipV="1">
              <a:off x="974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 flipV="1">
              <a:off x="1212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 flipV="1">
              <a:off x="1214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 flipV="1">
              <a:off x="1452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" name="Line 24"/>
            <p:cNvSpPr>
              <a:spLocks noChangeShapeType="1"/>
            </p:cNvSpPr>
            <p:nvPr/>
          </p:nvSpPr>
          <p:spPr bwMode="auto">
            <a:xfrm flipV="1">
              <a:off x="1455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" name="Line 25"/>
            <p:cNvSpPr>
              <a:spLocks noChangeShapeType="1"/>
            </p:cNvSpPr>
            <p:nvPr/>
          </p:nvSpPr>
          <p:spPr bwMode="auto">
            <a:xfrm flipV="1">
              <a:off x="1695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" name="Line 26"/>
            <p:cNvSpPr>
              <a:spLocks noChangeShapeType="1"/>
            </p:cNvSpPr>
            <p:nvPr/>
          </p:nvSpPr>
          <p:spPr bwMode="auto">
            <a:xfrm flipV="1">
              <a:off x="1697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" name="Line 27"/>
            <p:cNvSpPr>
              <a:spLocks noChangeShapeType="1"/>
            </p:cNvSpPr>
            <p:nvPr/>
          </p:nvSpPr>
          <p:spPr bwMode="auto">
            <a:xfrm>
              <a:off x="-955" y="3663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" name="Line 28"/>
            <p:cNvSpPr>
              <a:spLocks noChangeShapeType="1"/>
            </p:cNvSpPr>
            <p:nvPr/>
          </p:nvSpPr>
          <p:spPr bwMode="auto">
            <a:xfrm>
              <a:off x="-955" y="3669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" name="Line 29"/>
            <p:cNvSpPr>
              <a:spLocks noChangeShapeType="1"/>
            </p:cNvSpPr>
            <p:nvPr/>
          </p:nvSpPr>
          <p:spPr bwMode="auto">
            <a:xfrm>
              <a:off x="-955" y="3357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" name="Line 30"/>
            <p:cNvSpPr>
              <a:spLocks noChangeShapeType="1"/>
            </p:cNvSpPr>
            <p:nvPr/>
          </p:nvSpPr>
          <p:spPr bwMode="auto">
            <a:xfrm>
              <a:off x="-955" y="3363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1" name="Line 31"/>
            <p:cNvSpPr>
              <a:spLocks noChangeShapeType="1"/>
            </p:cNvSpPr>
            <p:nvPr/>
          </p:nvSpPr>
          <p:spPr bwMode="auto">
            <a:xfrm>
              <a:off x="-955" y="3057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24" name="Line 32"/>
            <p:cNvSpPr>
              <a:spLocks noChangeShapeType="1"/>
            </p:cNvSpPr>
            <p:nvPr/>
          </p:nvSpPr>
          <p:spPr bwMode="auto">
            <a:xfrm>
              <a:off x="-955" y="3063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25" name="Line 33"/>
            <p:cNvSpPr>
              <a:spLocks noChangeShapeType="1"/>
            </p:cNvSpPr>
            <p:nvPr/>
          </p:nvSpPr>
          <p:spPr bwMode="auto">
            <a:xfrm>
              <a:off x="-955" y="2757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27" name="Line 34"/>
            <p:cNvSpPr>
              <a:spLocks noChangeShapeType="1"/>
            </p:cNvSpPr>
            <p:nvPr/>
          </p:nvSpPr>
          <p:spPr bwMode="auto">
            <a:xfrm>
              <a:off x="-955" y="2763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28" name="Line 35"/>
            <p:cNvSpPr>
              <a:spLocks noChangeShapeType="1"/>
            </p:cNvSpPr>
            <p:nvPr/>
          </p:nvSpPr>
          <p:spPr bwMode="auto">
            <a:xfrm>
              <a:off x="-955" y="2457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29" name="Line 36"/>
            <p:cNvSpPr>
              <a:spLocks noChangeShapeType="1"/>
            </p:cNvSpPr>
            <p:nvPr/>
          </p:nvSpPr>
          <p:spPr bwMode="auto">
            <a:xfrm>
              <a:off x="-955" y="2463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30" name="Line 37"/>
            <p:cNvSpPr>
              <a:spLocks noChangeShapeType="1"/>
            </p:cNvSpPr>
            <p:nvPr/>
          </p:nvSpPr>
          <p:spPr bwMode="auto">
            <a:xfrm>
              <a:off x="-955" y="1851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31" name="Line 38"/>
            <p:cNvSpPr>
              <a:spLocks noChangeShapeType="1"/>
            </p:cNvSpPr>
            <p:nvPr/>
          </p:nvSpPr>
          <p:spPr bwMode="auto">
            <a:xfrm>
              <a:off x="-955" y="1857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32" name="Line 39"/>
            <p:cNvSpPr>
              <a:spLocks noChangeShapeType="1"/>
            </p:cNvSpPr>
            <p:nvPr/>
          </p:nvSpPr>
          <p:spPr bwMode="auto">
            <a:xfrm>
              <a:off x="-955" y="1551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33" name="Line 40"/>
            <p:cNvSpPr>
              <a:spLocks noChangeShapeType="1"/>
            </p:cNvSpPr>
            <p:nvPr/>
          </p:nvSpPr>
          <p:spPr bwMode="auto">
            <a:xfrm>
              <a:off x="-955" y="1557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34" name="Line 41"/>
            <p:cNvSpPr>
              <a:spLocks noChangeShapeType="1"/>
            </p:cNvSpPr>
            <p:nvPr/>
          </p:nvSpPr>
          <p:spPr bwMode="auto">
            <a:xfrm>
              <a:off x="-955" y="1251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35" name="Line 42"/>
            <p:cNvSpPr>
              <a:spLocks noChangeShapeType="1"/>
            </p:cNvSpPr>
            <p:nvPr/>
          </p:nvSpPr>
          <p:spPr bwMode="auto">
            <a:xfrm>
              <a:off x="-955" y="1257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36" name="Line 43"/>
            <p:cNvSpPr>
              <a:spLocks noChangeShapeType="1"/>
            </p:cNvSpPr>
            <p:nvPr/>
          </p:nvSpPr>
          <p:spPr bwMode="auto">
            <a:xfrm>
              <a:off x="-955" y="945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37" name="Line 44"/>
            <p:cNvSpPr>
              <a:spLocks noChangeShapeType="1"/>
            </p:cNvSpPr>
            <p:nvPr/>
          </p:nvSpPr>
          <p:spPr bwMode="auto">
            <a:xfrm>
              <a:off x="-955" y="951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38" name="Line 45"/>
            <p:cNvSpPr>
              <a:spLocks noChangeShapeType="1"/>
            </p:cNvSpPr>
            <p:nvPr/>
          </p:nvSpPr>
          <p:spPr bwMode="auto">
            <a:xfrm>
              <a:off x="-955" y="645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39" name="Line 46"/>
            <p:cNvSpPr>
              <a:spLocks noChangeShapeType="1"/>
            </p:cNvSpPr>
            <p:nvPr/>
          </p:nvSpPr>
          <p:spPr bwMode="auto">
            <a:xfrm>
              <a:off x="-955" y="651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40" name="Line 47"/>
            <p:cNvSpPr>
              <a:spLocks noChangeShapeType="1"/>
            </p:cNvSpPr>
            <p:nvPr/>
          </p:nvSpPr>
          <p:spPr bwMode="auto">
            <a:xfrm>
              <a:off x="-955" y="2145"/>
              <a:ext cx="2895" cy="0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41" name="Line 48"/>
            <p:cNvSpPr>
              <a:spLocks noChangeShapeType="1"/>
            </p:cNvSpPr>
            <p:nvPr/>
          </p:nvSpPr>
          <p:spPr bwMode="auto">
            <a:xfrm>
              <a:off x="-955" y="2151"/>
              <a:ext cx="2895" cy="0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42" name="Line 49"/>
            <p:cNvSpPr>
              <a:spLocks noChangeShapeType="1"/>
            </p:cNvSpPr>
            <p:nvPr/>
          </p:nvSpPr>
          <p:spPr bwMode="auto">
            <a:xfrm>
              <a:off x="-955" y="2157"/>
              <a:ext cx="2895" cy="0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43" name="Line 50"/>
            <p:cNvSpPr>
              <a:spLocks noChangeShapeType="1"/>
            </p:cNvSpPr>
            <p:nvPr/>
          </p:nvSpPr>
          <p:spPr bwMode="auto">
            <a:xfrm>
              <a:off x="-955" y="2163"/>
              <a:ext cx="2895" cy="0"/>
            </a:xfrm>
            <a:prstGeom prst="line">
              <a:avLst/>
            </a:prstGeom>
            <a:noFill/>
            <a:ln w="25400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44" name="Rectangle 51"/>
            <p:cNvSpPr>
              <a:spLocks noChangeArrowheads="1"/>
            </p:cNvSpPr>
            <p:nvPr/>
          </p:nvSpPr>
          <p:spPr bwMode="auto">
            <a:xfrm>
              <a:off x="1895" y="1977"/>
              <a:ext cx="3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Times New Roman" pitchFamily="18" charset="0"/>
                  <a:cs typeface="Arial" pitchFamily="34" charset="0"/>
                </a:rPr>
                <a:t>x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5" name="Freeform 52"/>
            <p:cNvSpPr>
              <a:spLocks/>
            </p:cNvSpPr>
            <p:nvPr/>
          </p:nvSpPr>
          <p:spPr bwMode="auto">
            <a:xfrm>
              <a:off x="1915" y="2103"/>
              <a:ext cx="20" cy="108"/>
            </a:xfrm>
            <a:custGeom>
              <a:avLst/>
              <a:gdLst>
                <a:gd name="T0" fmla="*/ 0 w 20"/>
                <a:gd name="T1" fmla="*/ 0 h 108"/>
                <a:gd name="T2" fmla="*/ 20 w 20"/>
                <a:gd name="T3" fmla="*/ 54 h 108"/>
                <a:gd name="T4" fmla="*/ 0 w 20"/>
                <a:gd name="T5" fmla="*/ 108 h 108"/>
                <a:gd name="T6" fmla="*/ 0 w 20"/>
                <a:gd name="T7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08">
                  <a:moveTo>
                    <a:pt x="0" y="0"/>
                  </a:moveTo>
                  <a:lnTo>
                    <a:pt x="20" y="54"/>
                  </a:lnTo>
                  <a:lnTo>
                    <a:pt x="0" y="1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0000"/>
            </a:solidFill>
            <a:ln w="2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46" name="Line 53"/>
            <p:cNvSpPr>
              <a:spLocks noChangeShapeType="1"/>
            </p:cNvSpPr>
            <p:nvPr/>
          </p:nvSpPr>
          <p:spPr bwMode="auto">
            <a:xfrm flipV="1">
              <a:off x="486" y="345"/>
              <a:ext cx="0" cy="3624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47" name="Line 54"/>
            <p:cNvSpPr>
              <a:spLocks noChangeShapeType="1"/>
            </p:cNvSpPr>
            <p:nvPr/>
          </p:nvSpPr>
          <p:spPr bwMode="auto">
            <a:xfrm flipV="1">
              <a:off x="489" y="345"/>
              <a:ext cx="0" cy="3624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48" name="Line 55"/>
            <p:cNvSpPr>
              <a:spLocks noChangeShapeType="1"/>
            </p:cNvSpPr>
            <p:nvPr/>
          </p:nvSpPr>
          <p:spPr bwMode="auto">
            <a:xfrm flipV="1">
              <a:off x="491" y="345"/>
              <a:ext cx="0" cy="3624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49" name="Line 56"/>
            <p:cNvSpPr>
              <a:spLocks noChangeShapeType="1"/>
            </p:cNvSpPr>
            <p:nvPr/>
          </p:nvSpPr>
          <p:spPr bwMode="auto">
            <a:xfrm flipV="1">
              <a:off x="493" y="345"/>
              <a:ext cx="0" cy="3624"/>
            </a:xfrm>
            <a:prstGeom prst="line">
              <a:avLst/>
            </a:prstGeom>
            <a:noFill/>
            <a:ln w="25400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50" name="Rectangle 57"/>
            <p:cNvSpPr>
              <a:spLocks noChangeArrowheads="1"/>
            </p:cNvSpPr>
            <p:nvPr/>
          </p:nvSpPr>
          <p:spPr bwMode="auto">
            <a:xfrm>
              <a:off x="518" y="333"/>
              <a:ext cx="3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Times New Roman" pitchFamily="18" charset="0"/>
                  <a:cs typeface="Arial" pitchFamily="34" charset="0"/>
                </a:rPr>
                <a:t>y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1" name="Freeform 58"/>
            <p:cNvSpPr>
              <a:spLocks/>
            </p:cNvSpPr>
            <p:nvPr/>
          </p:nvSpPr>
          <p:spPr bwMode="auto">
            <a:xfrm>
              <a:off x="471" y="351"/>
              <a:ext cx="40" cy="54"/>
            </a:xfrm>
            <a:custGeom>
              <a:avLst/>
              <a:gdLst>
                <a:gd name="T0" fmla="*/ 0 w 40"/>
                <a:gd name="T1" fmla="*/ 54 h 54"/>
                <a:gd name="T2" fmla="*/ 20 w 40"/>
                <a:gd name="T3" fmla="*/ 0 h 54"/>
                <a:gd name="T4" fmla="*/ 40 w 40"/>
                <a:gd name="T5" fmla="*/ 54 h 54"/>
                <a:gd name="T6" fmla="*/ 0 w 40"/>
                <a:gd name="T7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54">
                  <a:moveTo>
                    <a:pt x="0" y="54"/>
                  </a:moveTo>
                  <a:lnTo>
                    <a:pt x="20" y="0"/>
                  </a:lnTo>
                  <a:lnTo>
                    <a:pt x="40" y="54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800000"/>
            </a:solidFill>
            <a:ln w="2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52" name="Rectangle 59"/>
            <p:cNvSpPr>
              <a:spLocks noChangeArrowheads="1"/>
            </p:cNvSpPr>
            <p:nvPr/>
          </p:nvSpPr>
          <p:spPr bwMode="auto">
            <a:xfrm>
              <a:off x="-958" y="345"/>
              <a:ext cx="2898" cy="3630"/>
            </a:xfrm>
            <a:prstGeom prst="rect">
              <a:avLst/>
            </a:prstGeom>
            <a:noFill/>
            <a:ln w="5">
              <a:solidFill>
                <a:srgbClr val="8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53" name="Line 60"/>
            <p:cNvSpPr>
              <a:spLocks noChangeShapeType="1"/>
            </p:cNvSpPr>
            <p:nvPr/>
          </p:nvSpPr>
          <p:spPr bwMode="auto">
            <a:xfrm>
              <a:off x="-715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54" name="Rectangle 61"/>
            <p:cNvSpPr>
              <a:spLocks noChangeArrowheads="1"/>
            </p:cNvSpPr>
            <p:nvPr/>
          </p:nvSpPr>
          <p:spPr bwMode="auto">
            <a:xfrm>
              <a:off x="-738" y="219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5" name="Line 62"/>
            <p:cNvSpPr>
              <a:spLocks noChangeShapeType="1"/>
            </p:cNvSpPr>
            <p:nvPr/>
          </p:nvSpPr>
          <p:spPr bwMode="auto">
            <a:xfrm>
              <a:off x="-473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56" name="Rectangle 63"/>
            <p:cNvSpPr>
              <a:spLocks noChangeArrowheads="1"/>
            </p:cNvSpPr>
            <p:nvPr/>
          </p:nvSpPr>
          <p:spPr bwMode="auto">
            <a:xfrm>
              <a:off x="-495" y="219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7" name="Line 64"/>
            <p:cNvSpPr>
              <a:spLocks noChangeShapeType="1"/>
            </p:cNvSpPr>
            <p:nvPr/>
          </p:nvSpPr>
          <p:spPr bwMode="auto">
            <a:xfrm>
              <a:off x="-232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58" name="Rectangle 65"/>
            <p:cNvSpPr>
              <a:spLocks noChangeArrowheads="1"/>
            </p:cNvSpPr>
            <p:nvPr/>
          </p:nvSpPr>
          <p:spPr bwMode="auto">
            <a:xfrm>
              <a:off x="-255" y="219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9" name="Line 66"/>
            <p:cNvSpPr>
              <a:spLocks noChangeShapeType="1"/>
            </p:cNvSpPr>
            <p:nvPr/>
          </p:nvSpPr>
          <p:spPr bwMode="auto">
            <a:xfrm>
              <a:off x="8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60" name="Rectangle 67"/>
            <p:cNvSpPr>
              <a:spLocks noChangeArrowheads="1"/>
            </p:cNvSpPr>
            <p:nvPr/>
          </p:nvSpPr>
          <p:spPr bwMode="auto">
            <a:xfrm>
              <a:off x="-15" y="219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1" name="Line 68"/>
            <p:cNvSpPr>
              <a:spLocks noChangeShapeType="1"/>
            </p:cNvSpPr>
            <p:nvPr/>
          </p:nvSpPr>
          <p:spPr bwMode="auto">
            <a:xfrm>
              <a:off x="251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62" name="Rectangle 69"/>
            <p:cNvSpPr>
              <a:spLocks noChangeArrowheads="1"/>
            </p:cNvSpPr>
            <p:nvPr/>
          </p:nvSpPr>
          <p:spPr bwMode="auto">
            <a:xfrm>
              <a:off x="228" y="219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3" name="Rectangle 70"/>
            <p:cNvSpPr>
              <a:spLocks noChangeArrowheads="1"/>
            </p:cNvSpPr>
            <p:nvPr/>
          </p:nvSpPr>
          <p:spPr bwMode="auto">
            <a:xfrm>
              <a:off x="500" y="2193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4" name="Line 71"/>
            <p:cNvSpPr>
              <a:spLocks noChangeShapeType="1"/>
            </p:cNvSpPr>
            <p:nvPr/>
          </p:nvSpPr>
          <p:spPr bwMode="auto">
            <a:xfrm>
              <a:off x="731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65" name="Rectangle 72"/>
            <p:cNvSpPr>
              <a:spLocks noChangeArrowheads="1"/>
            </p:cNvSpPr>
            <p:nvPr/>
          </p:nvSpPr>
          <p:spPr bwMode="auto">
            <a:xfrm>
              <a:off x="734" y="2193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6" name="Line 73"/>
            <p:cNvSpPr>
              <a:spLocks noChangeShapeType="1"/>
            </p:cNvSpPr>
            <p:nvPr/>
          </p:nvSpPr>
          <p:spPr bwMode="auto">
            <a:xfrm>
              <a:off x="974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67" name="Rectangle 74"/>
            <p:cNvSpPr>
              <a:spLocks noChangeArrowheads="1"/>
            </p:cNvSpPr>
            <p:nvPr/>
          </p:nvSpPr>
          <p:spPr bwMode="auto">
            <a:xfrm>
              <a:off x="976" y="2193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8" name="Line 75"/>
            <p:cNvSpPr>
              <a:spLocks noChangeShapeType="1"/>
            </p:cNvSpPr>
            <p:nvPr/>
          </p:nvSpPr>
          <p:spPr bwMode="auto">
            <a:xfrm>
              <a:off x="1214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69" name="Rectangle 76"/>
            <p:cNvSpPr>
              <a:spLocks noChangeArrowheads="1"/>
            </p:cNvSpPr>
            <p:nvPr/>
          </p:nvSpPr>
          <p:spPr bwMode="auto">
            <a:xfrm>
              <a:off x="1216" y="2193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0" name="Line 77"/>
            <p:cNvSpPr>
              <a:spLocks noChangeShapeType="1"/>
            </p:cNvSpPr>
            <p:nvPr/>
          </p:nvSpPr>
          <p:spPr bwMode="auto">
            <a:xfrm>
              <a:off x="1455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71" name="Rectangle 78"/>
            <p:cNvSpPr>
              <a:spLocks noChangeArrowheads="1"/>
            </p:cNvSpPr>
            <p:nvPr/>
          </p:nvSpPr>
          <p:spPr bwMode="auto">
            <a:xfrm>
              <a:off x="1457" y="2193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2" name="Line 79"/>
            <p:cNvSpPr>
              <a:spLocks noChangeShapeType="1"/>
            </p:cNvSpPr>
            <p:nvPr/>
          </p:nvSpPr>
          <p:spPr bwMode="auto">
            <a:xfrm>
              <a:off x="1697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73" name="Rectangle 80"/>
            <p:cNvSpPr>
              <a:spLocks noChangeArrowheads="1"/>
            </p:cNvSpPr>
            <p:nvPr/>
          </p:nvSpPr>
          <p:spPr bwMode="auto">
            <a:xfrm>
              <a:off x="1699" y="2193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4" name="Rectangle 81"/>
            <p:cNvSpPr>
              <a:spLocks noChangeArrowheads="1"/>
            </p:cNvSpPr>
            <p:nvPr/>
          </p:nvSpPr>
          <p:spPr bwMode="auto">
            <a:xfrm>
              <a:off x="432" y="3609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5" name="Line 82"/>
            <p:cNvSpPr>
              <a:spLocks noChangeShapeType="1"/>
            </p:cNvSpPr>
            <p:nvPr/>
          </p:nvSpPr>
          <p:spPr bwMode="auto">
            <a:xfrm>
              <a:off x="480" y="3669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76" name="Rectangle 83"/>
            <p:cNvSpPr>
              <a:spLocks noChangeArrowheads="1"/>
            </p:cNvSpPr>
            <p:nvPr/>
          </p:nvSpPr>
          <p:spPr bwMode="auto">
            <a:xfrm>
              <a:off x="432" y="330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7" name="Line 84"/>
            <p:cNvSpPr>
              <a:spLocks noChangeShapeType="1"/>
            </p:cNvSpPr>
            <p:nvPr/>
          </p:nvSpPr>
          <p:spPr bwMode="auto">
            <a:xfrm>
              <a:off x="480" y="3363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78" name="Rectangle 85"/>
            <p:cNvSpPr>
              <a:spLocks noChangeArrowheads="1"/>
            </p:cNvSpPr>
            <p:nvPr/>
          </p:nvSpPr>
          <p:spPr bwMode="auto">
            <a:xfrm>
              <a:off x="432" y="300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9" name="Line 86"/>
            <p:cNvSpPr>
              <a:spLocks noChangeShapeType="1"/>
            </p:cNvSpPr>
            <p:nvPr/>
          </p:nvSpPr>
          <p:spPr bwMode="auto">
            <a:xfrm>
              <a:off x="480" y="3063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80" name="Rectangle 87"/>
            <p:cNvSpPr>
              <a:spLocks noChangeArrowheads="1"/>
            </p:cNvSpPr>
            <p:nvPr/>
          </p:nvSpPr>
          <p:spPr bwMode="auto">
            <a:xfrm>
              <a:off x="432" y="270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1" name="Line 88"/>
            <p:cNvSpPr>
              <a:spLocks noChangeShapeType="1"/>
            </p:cNvSpPr>
            <p:nvPr/>
          </p:nvSpPr>
          <p:spPr bwMode="auto">
            <a:xfrm>
              <a:off x="480" y="2763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82" name="Rectangle 89"/>
            <p:cNvSpPr>
              <a:spLocks noChangeArrowheads="1"/>
            </p:cNvSpPr>
            <p:nvPr/>
          </p:nvSpPr>
          <p:spPr bwMode="auto">
            <a:xfrm>
              <a:off x="432" y="240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3" name="Line 90"/>
            <p:cNvSpPr>
              <a:spLocks noChangeShapeType="1"/>
            </p:cNvSpPr>
            <p:nvPr/>
          </p:nvSpPr>
          <p:spPr bwMode="auto">
            <a:xfrm>
              <a:off x="480" y="2463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84" name="Rectangle 91"/>
            <p:cNvSpPr>
              <a:spLocks noChangeArrowheads="1"/>
            </p:cNvSpPr>
            <p:nvPr/>
          </p:nvSpPr>
          <p:spPr bwMode="auto">
            <a:xfrm>
              <a:off x="455" y="1797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5" name="Line 92"/>
            <p:cNvSpPr>
              <a:spLocks noChangeShapeType="1"/>
            </p:cNvSpPr>
            <p:nvPr/>
          </p:nvSpPr>
          <p:spPr bwMode="auto">
            <a:xfrm>
              <a:off x="480" y="1857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86" name="Rectangle 93"/>
            <p:cNvSpPr>
              <a:spLocks noChangeArrowheads="1"/>
            </p:cNvSpPr>
            <p:nvPr/>
          </p:nvSpPr>
          <p:spPr bwMode="auto">
            <a:xfrm>
              <a:off x="455" y="1497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7" name="Line 94"/>
            <p:cNvSpPr>
              <a:spLocks noChangeShapeType="1"/>
            </p:cNvSpPr>
            <p:nvPr/>
          </p:nvSpPr>
          <p:spPr bwMode="auto">
            <a:xfrm>
              <a:off x="480" y="1557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88" name="Rectangle 95"/>
            <p:cNvSpPr>
              <a:spLocks noChangeArrowheads="1"/>
            </p:cNvSpPr>
            <p:nvPr/>
          </p:nvSpPr>
          <p:spPr bwMode="auto">
            <a:xfrm>
              <a:off x="455" y="1197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9" name="Line 96"/>
            <p:cNvSpPr>
              <a:spLocks noChangeShapeType="1"/>
            </p:cNvSpPr>
            <p:nvPr/>
          </p:nvSpPr>
          <p:spPr bwMode="auto">
            <a:xfrm>
              <a:off x="480" y="1257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90" name="Rectangle 97"/>
            <p:cNvSpPr>
              <a:spLocks noChangeArrowheads="1"/>
            </p:cNvSpPr>
            <p:nvPr/>
          </p:nvSpPr>
          <p:spPr bwMode="auto">
            <a:xfrm>
              <a:off x="455" y="891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1" name="Line 98"/>
            <p:cNvSpPr>
              <a:spLocks noChangeShapeType="1"/>
            </p:cNvSpPr>
            <p:nvPr/>
          </p:nvSpPr>
          <p:spPr bwMode="auto">
            <a:xfrm>
              <a:off x="480" y="951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92" name="Rectangle 99"/>
            <p:cNvSpPr>
              <a:spLocks noChangeArrowheads="1"/>
            </p:cNvSpPr>
            <p:nvPr/>
          </p:nvSpPr>
          <p:spPr bwMode="auto">
            <a:xfrm>
              <a:off x="455" y="591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3" name="Line 100"/>
            <p:cNvSpPr>
              <a:spLocks noChangeShapeType="1"/>
            </p:cNvSpPr>
            <p:nvPr/>
          </p:nvSpPr>
          <p:spPr bwMode="auto">
            <a:xfrm>
              <a:off x="480" y="651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94" name="Rectangle 101"/>
            <p:cNvSpPr>
              <a:spLocks noChangeArrowheads="1"/>
            </p:cNvSpPr>
            <p:nvPr/>
          </p:nvSpPr>
          <p:spPr bwMode="auto">
            <a:xfrm>
              <a:off x="-958" y="345"/>
              <a:ext cx="2898" cy="3630"/>
            </a:xfrm>
            <a:prstGeom prst="rect">
              <a:avLst/>
            </a:prstGeom>
            <a:noFill/>
            <a:ln w="5">
              <a:solidFill>
                <a:srgbClr val="8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34" name="Oval 133"/>
          <p:cNvSpPr/>
          <p:nvPr/>
        </p:nvSpPr>
        <p:spPr>
          <a:xfrm>
            <a:off x="1017770" y="4350730"/>
            <a:ext cx="108000" cy="10800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8" name="Oval 137"/>
          <p:cNvSpPr/>
          <p:nvPr/>
        </p:nvSpPr>
        <p:spPr>
          <a:xfrm>
            <a:off x="1819082" y="2689126"/>
            <a:ext cx="108000" cy="10800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1" name="Oval 140"/>
          <p:cNvSpPr/>
          <p:nvPr/>
        </p:nvSpPr>
        <p:spPr>
          <a:xfrm>
            <a:off x="3416786" y="2694046"/>
            <a:ext cx="108000" cy="10800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45" name="Straight Connector 144"/>
          <p:cNvCxnSpPr>
            <a:endCxn id="138" idx="3"/>
          </p:cNvCxnSpPr>
          <p:nvPr/>
        </p:nvCxnSpPr>
        <p:spPr>
          <a:xfrm flipV="1">
            <a:off x="1071781" y="2781310"/>
            <a:ext cx="763117" cy="1643204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>
            <a:endCxn id="141" idx="4"/>
          </p:cNvCxnSpPr>
          <p:nvPr/>
        </p:nvCxnSpPr>
        <p:spPr>
          <a:xfrm flipH="1" flipV="1">
            <a:off x="3470786" y="2802046"/>
            <a:ext cx="358188" cy="711122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>
            <a:off x="1873066" y="2757969"/>
            <a:ext cx="1607553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9" name="Object 1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8944132"/>
              </p:ext>
            </p:extLst>
          </p:nvPr>
        </p:nvGraphicFramePr>
        <p:xfrm>
          <a:off x="808714" y="3967271"/>
          <a:ext cx="326923" cy="4046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6" name="Equation" r:id="rId4" imgW="152280" imgH="164880" progId="Equation.DSMT4">
                  <p:embed/>
                </p:oleObj>
              </mc:Choice>
              <mc:Fallback>
                <p:oleObj name="Equation" r:id="rId4" imgW="152280" imgH="164880" progId="Equation.DSMT4">
                  <p:embed/>
                  <p:pic>
                    <p:nvPicPr>
                      <p:cNvPr id="0" name="Picture 3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8714" y="3967271"/>
                        <a:ext cx="326923" cy="40465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" name="Object 1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2053226"/>
              </p:ext>
            </p:extLst>
          </p:nvPr>
        </p:nvGraphicFramePr>
        <p:xfrm>
          <a:off x="1875551" y="2349886"/>
          <a:ext cx="326923" cy="4046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7" name="Equation" r:id="rId6" imgW="152280" imgH="164880" progId="Equation.DSMT4">
                  <p:embed/>
                </p:oleObj>
              </mc:Choice>
              <mc:Fallback>
                <p:oleObj name="Equation" r:id="rId6" imgW="152280" imgH="164880" progId="Equation.DSMT4">
                  <p:embed/>
                  <p:pic>
                    <p:nvPicPr>
                      <p:cNvPr id="0" name="Picture 3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5551" y="2349886"/>
                        <a:ext cx="326923" cy="40465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1" name="Object 1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3144566"/>
              </p:ext>
            </p:extLst>
          </p:nvPr>
        </p:nvGraphicFramePr>
        <p:xfrm>
          <a:off x="3562303" y="2265256"/>
          <a:ext cx="327025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" name="Equation" r:id="rId8" imgW="152280" imgH="177480" progId="Equation.DSMT4">
                  <p:embed/>
                </p:oleObj>
              </mc:Choice>
              <mc:Fallback>
                <p:oleObj name="Equation" r:id="rId8" imgW="152280" imgH="177480" progId="Equation.DSMT4">
                  <p:embed/>
                  <p:pic>
                    <p:nvPicPr>
                      <p:cNvPr id="0" name="Picture 3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2303" y="2265256"/>
                        <a:ext cx="327025" cy="436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2" name="Oval 151"/>
          <p:cNvSpPr/>
          <p:nvPr/>
        </p:nvSpPr>
        <p:spPr>
          <a:xfrm>
            <a:off x="3805154" y="3495358"/>
            <a:ext cx="108000" cy="10800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53" name="Object 1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4186365"/>
              </p:ext>
            </p:extLst>
          </p:nvPr>
        </p:nvGraphicFramePr>
        <p:xfrm>
          <a:off x="3878008" y="3333641"/>
          <a:ext cx="355600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9" name="Equation" r:id="rId10" imgW="164880" imgH="164880" progId="Equation.DSMT4">
                  <p:embed/>
                </p:oleObj>
              </mc:Choice>
              <mc:Fallback>
                <p:oleObj name="Equation" r:id="rId10" imgW="164880" imgH="164880" progId="Equation.DSMT4">
                  <p:embed/>
                  <p:pic>
                    <p:nvPicPr>
                      <p:cNvPr id="0" name="Picture 3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8008" y="3333641"/>
                        <a:ext cx="355600" cy="40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4" name="Oval 153"/>
          <p:cNvSpPr/>
          <p:nvPr/>
        </p:nvSpPr>
        <p:spPr>
          <a:xfrm>
            <a:off x="2217290" y="5152054"/>
            <a:ext cx="108000" cy="10800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55" name="Object 1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6254524"/>
              </p:ext>
            </p:extLst>
          </p:nvPr>
        </p:nvGraphicFramePr>
        <p:xfrm>
          <a:off x="2081988" y="5254868"/>
          <a:ext cx="327025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0" name="Equation" r:id="rId12" imgW="152280" imgH="164880" progId="Equation.DSMT4">
                  <p:embed/>
                </p:oleObj>
              </mc:Choice>
              <mc:Fallback>
                <p:oleObj name="Equation" r:id="rId12" imgW="152280" imgH="164880" progId="Equation.DSMT4">
                  <p:embed/>
                  <p:pic>
                    <p:nvPicPr>
                      <p:cNvPr id="0" name="Picture 3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1988" y="5254868"/>
                        <a:ext cx="327025" cy="404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6" name="Straight Connector 155"/>
          <p:cNvCxnSpPr/>
          <p:nvPr/>
        </p:nvCxnSpPr>
        <p:spPr>
          <a:xfrm flipV="1">
            <a:off x="2271252" y="3567913"/>
            <a:ext cx="1589091" cy="1653037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 flipH="1" flipV="1">
            <a:off x="1061884" y="4395018"/>
            <a:ext cx="1199450" cy="801373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3" name="Group 102"/>
          <p:cNvGrpSpPr/>
          <p:nvPr/>
        </p:nvGrpSpPr>
        <p:grpSpPr>
          <a:xfrm>
            <a:off x="1076632" y="2669459"/>
            <a:ext cx="2802195" cy="2507224"/>
            <a:chOff x="1076632" y="2669459"/>
            <a:chExt cx="2802195" cy="2507224"/>
          </a:xfrm>
        </p:grpSpPr>
        <p:sp>
          <p:nvSpPr>
            <p:cNvPr id="148" name="Isosceles Triangle 147"/>
            <p:cNvSpPr/>
            <p:nvPr/>
          </p:nvSpPr>
          <p:spPr>
            <a:xfrm rot="18900000" flipH="1">
              <a:off x="1554242" y="3456789"/>
              <a:ext cx="2226318" cy="1101544"/>
            </a:xfrm>
            <a:prstGeom prst="triangle">
              <a:avLst>
                <a:gd name="adj" fmla="val 49804"/>
              </a:avLst>
            </a:prstGeom>
            <a:solidFill>
              <a:srgbClr val="00B0F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1" name="Right Triangle 100"/>
            <p:cNvSpPr/>
            <p:nvPr/>
          </p:nvSpPr>
          <p:spPr>
            <a:xfrm>
              <a:off x="3436375" y="2794760"/>
              <a:ext cx="442452" cy="825910"/>
            </a:xfrm>
            <a:prstGeom prst="rtTriangle">
              <a:avLst/>
            </a:prstGeom>
            <a:solidFill>
              <a:srgbClr val="00B0F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9" name="Right Triangle 158"/>
            <p:cNvSpPr/>
            <p:nvPr/>
          </p:nvSpPr>
          <p:spPr>
            <a:xfrm rot="5400000" flipV="1">
              <a:off x="1288025" y="4188541"/>
              <a:ext cx="776749" cy="1199535"/>
            </a:xfrm>
            <a:prstGeom prst="rtTriangle">
              <a:avLst/>
            </a:prstGeom>
            <a:solidFill>
              <a:srgbClr val="00B0F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0" name="Right Triangle 159"/>
            <p:cNvSpPr/>
            <p:nvPr/>
          </p:nvSpPr>
          <p:spPr>
            <a:xfrm rot="10800000" flipV="1">
              <a:off x="1086462" y="2669459"/>
              <a:ext cx="816079" cy="1720644"/>
            </a:xfrm>
            <a:prstGeom prst="rtTriangle">
              <a:avLst/>
            </a:prstGeom>
            <a:solidFill>
              <a:srgbClr val="00B0F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1901951" y="2765263"/>
              <a:ext cx="365761" cy="1622322"/>
            </a:xfrm>
            <a:prstGeom prst="rect">
              <a:avLst/>
            </a:prstGeom>
            <a:solidFill>
              <a:srgbClr val="00B0F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1" name="Rectangle 160"/>
            <p:cNvSpPr/>
            <p:nvPr/>
          </p:nvSpPr>
          <p:spPr>
            <a:xfrm>
              <a:off x="2278805" y="2757948"/>
              <a:ext cx="1152024" cy="855762"/>
            </a:xfrm>
            <a:prstGeom prst="rect">
              <a:avLst/>
            </a:prstGeom>
            <a:solidFill>
              <a:srgbClr val="00B0F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163" name="TextBox 162"/>
          <p:cNvSpPr txBox="1"/>
          <p:nvPr/>
        </p:nvSpPr>
        <p:spPr>
          <a:xfrm>
            <a:off x="5242806" y="1034386"/>
            <a:ext cx="347402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100" dirty="0" smtClean="0">
                <a:solidFill>
                  <a:srgbClr val="FF0000"/>
                </a:solidFill>
              </a:rPr>
              <a:t>The line </a:t>
            </a:r>
            <a:r>
              <a:rPr lang="en-CA" sz="2100" i="1" dirty="0" smtClean="0">
                <a:solidFill>
                  <a:srgbClr val="FF0000"/>
                </a:solidFill>
              </a:rPr>
              <a:t>x = 1</a:t>
            </a:r>
            <a:r>
              <a:rPr lang="en-CA" sz="2100" dirty="0" smtClean="0">
                <a:solidFill>
                  <a:srgbClr val="FF0000"/>
                </a:solidFill>
              </a:rPr>
              <a:t> is a vertical</a:t>
            </a:r>
            <a:br>
              <a:rPr lang="en-CA" sz="2100" dirty="0" smtClean="0">
                <a:solidFill>
                  <a:srgbClr val="FF0000"/>
                </a:solidFill>
              </a:rPr>
            </a:br>
            <a:r>
              <a:rPr lang="en-CA" sz="2100" dirty="0" smtClean="0">
                <a:solidFill>
                  <a:srgbClr val="FF0000"/>
                </a:solidFill>
              </a:rPr>
              <a:t>line with a x-intercept of 1</a:t>
            </a:r>
            <a:endParaRPr lang="en-CA" sz="2100" dirty="0">
              <a:solidFill>
                <a:srgbClr val="FF0000"/>
              </a:solidFill>
            </a:endParaRPr>
          </a:p>
        </p:txBody>
      </p:sp>
      <p:sp>
        <p:nvSpPr>
          <p:cNvPr id="164" name="Left-Right Arrow 163"/>
          <p:cNvSpPr/>
          <p:nvPr/>
        </p:nvSpPr>
        <p:spPr>
          <a:xfrm rot="16200000">
            <a:off x="595292" y="3957156"/>
            <a:ext cx="4946398" cy="104670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65" name="TextBox 164"/>
          <p:cNvSpPr txBox="1"/>
          <p:nvPr/>
        </p:nvSpPr>
        <p:spPr>
          <a:xfrm>
            <a:off x="5258726" y="1923778"/>
            <a:ext cx="315823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100" dirty="0" smtClean="0">
                <a:solidFill>
                  <a:srgbClr val="FF0000"/>
                </a:solidFill>
              </a:rPr>
              <a:t>Reflect each vertex over</a:t>
            </a:r>
            <a:br>
              <a:rPr lang="en-CA" sz="2100" dirty="0" smtClean="0">
                <a:solidFill>
                  <a:srgbClr val="FF0000"/>
                </a:solidFill>
              </a:rPr>
            </a:br>
            <a:r>
              <a:rPr lang="en-CA" sz="2100" dirty="0" smtClean="0">
                <a:solidFill>
                  <a:srgbClr val="FF0000"/>
                </a:solidFill>
              </a:rPr>
              <a:t>the line of reflection</a:t>
            </a:r>
            <a:endParaRPr lang="en-CA" sz="2100" dirty="0">
              <a:solidFill>
                <a:srgbClr val="FF0000"/>
              </a:solidFill>
            </a:endParaRPr>
          </a:p>
        </p:txBody>
      </p:sp>
      <p:graphicFrame>
        <p:nvGraphicFramePr>
          <p:cNvPr id="166" name="Object 1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6074373"/>
              </p:ext>
            </p:extLst>
          </p:nvPr>
        </p:nvGraphicFramePr>
        <p:xfrm>
          <a:off x="2696478" y="6411604"/>
          <a:ext cx="709613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1" name="Equation" r:id="rId14" imgW="330120" imgH="177480" progId="Equation.DSMT4">
                  <p:embed/>
                </p:oleObj>
              </mc:Choice>
              <mc:Fallback>
                <p:oleObj name="Equation" r:id="rId14" imgW="330120" imgH="177480" progId="Equation.DSMT4">
                  <p:embed/>
                  <p:pic>
                    <p:nvPicPr>
                      <p:cNvPr id="0" name="Picture 3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6478" y="6411604"/>
                        <a:ext cx="709613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7" name="Up Arrow 166"/>
          <p:cNvSpPr/>
          <p:nvPr/>
        </p:nvSpPr>
        <p:spPr>
          <a:xfrm rot="16200000">
            <a:off x="1912165" y="3419146"/>
            <a:ext cx="346054" cy="1904849"/>
          </a:xfrm>
          <a:prstGeom prst="upArrow">
            <a:avLst/>
          </a:prstGeom>
          <a:solidFill>
            <a:srgbClr val="7030A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68" name="Up Arrow 167"/>
          <p:cNvSpPr/>
          <p:nvPr/>
        </p:nvSpPr>
        <p:spPr>
          <a:xfrm rot="16200000" flipV="1">
            <a:off x="3917865" y="3388403"/>
            <a:ext cx="346054" cy="1972148"/>
          </a:xfrm>
          <a:prstGeom prst="upArrow">
            <a:avLst/>
          </a:prstGeom>
          <a:solidFill>
            <a:srgbClr val="7030A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69" name="Oval 168"/>
          <p:cNvSpPr/>
          <p:nvPr/>
        </p:nvSpPr>
        <p:spPr>
          <a:xfrm>
            <a:off x="5023895" y="4334276"/>
            <a:ext cx="108000" cy="10800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70" name="Object 16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6064361"/>
              </p:ext>
            </p:extLst>
          </p:nvPr>
        </p:nvGraphicFramePr>
        <p:xfrm>
          <a:off x="5065621" y="4246024"/>
          <a:ext cx="409575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2" name="Equation" r:id="rId16" imgW="190440" imgH="164880" progId="Equation.DSMT4">
                  <p:embed/>
                </p:oleObj>
              </mc:Choice>
              <mc:Fallback>
                <p:oleObj name="Equation" r:id="rId16" imgW="190440" imgH="164880" progId="Equation.DSMT4">
                  <p:embed/>
                  <p:pic>
                    <p:nvPicPr>
                      <p:cNvPr id="0" name="Picture 3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5621" y="4246024"/>
                        <a:ext cx="409575" cy="40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3" name="Up Arrow 172"/>
          <p:cNvSpPr/>
          <p:nvPr/>
        </p:nvSpPr>
        <p:spPr>
          <a:xfrm rot="16200000">
            <a:off x="2274375" y="2157273"/>
            <a:ext cx="346054" cy="1157684"/>
          </a:xfrm>
          <a:prstGeom prst="upArrow">
            <a:avLst/>
          </a:prstGeom>
          <a:solidFill>
            <a:srgbClr val="7030A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74" name="Up Arrow 173"/>
          <p:cNvSpPr/>
          <p:nvPr/>
        </p:nvSpPr>
        <p:spPr>
          <a:xfrm rot="16200000" flipV="1">
            <a:off x="3500670" y="2158770"/>
            <a:ext cx="346054" cy="1160502"/>
          </a:xfrm>
          <a:prstGeom prst="upArrow">
            <a:avLst/>
          </a:prstGeom>
          <a:solidFill>
            <a:srgbClr val="7030A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75" name="Oval 174"/>
          <p:cNvSpPr/>
          <p:nvPr/>
        </p:nvSpPr>
        <p:spPr>
          <a:xfrm>
            <a:off x="4209471" y="2690869"/>
            <a:ext cx="108000" cy="10800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76" name="Object 17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7010554"/>
              </p:ext>
            </p:extLst>
          </p:nvPr>
        </p:nvGraphicFramePr>
        <p:xfrm>
          <a:off x="4251197" y="2356136"/>
          <a:ext cx="409575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3" name="Equation" r:id="rId18" imgW="190440" imgH="164880" progId="Equation.DSMT4">
                  <p:embed/>
                </p:oleObj>
              </mc:Choice>
              <mc:Fallback>
                <p:oleObj name="Equation" r:id="rId18" imgW="190440" imgH="164880" progId="Equation.DSMT4">
                  <p:embed/>
                  <p:pic>
                    <p:nvPicPr>
                      <p:cNvPr id="0" name="Picture 3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1197" y="2356136"/>
                        <a:ext cx="409575" cy="40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7" name="Up Arrow 176"/>
          <p:cNvSpPr/>
          <p:nvPr/>
        </p:nvSpPr>
        <p:spPr>
          <a:xfrm rot="5400000" flipH="1">
            <a:off x="3123453" y="2567168"/>
            <a:ext cx="346054" cy="388286"/>
          </a:xfrm>
          <a:prstGeom prst="upArrow">
            <a:avLst/>
          </a:prstGeom>
          <a:solidFill>
            <a:srgbClr val="7030A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78" name="Up Arrow 177"/>
          <p:cNvSpPr/>
          <p:nvPr/>
        </p:nvSpPr>
        <p:spPr>
          <a:xfrm rot="5400000" flipH="1" flipV="1">
            <a:off x="2678178" y="2584648"/>
            <a:ext cx="346054" cy="375037"/>
          </a:xfrm>
          <a:prstGeom prst="upArrow">
            <a:avLst/>
          </a:prstGeom>
          <a:solidFill>
            <a:srgbClr val="7030A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79" name="Oval 178"/>
          <p:cNvSpPr/>
          <p:nvPr/>
        </p:nvSpPr>
        <p:spPr>
          <a:xfrm>
            <a:off x="2580779" y="2708112"/>
            <a:ext cx="108000" cy="10800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80" name="Object 17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6641571"/>
              </p:ext>
            </p:extLst>
          </p:nvPr>
        </p:nvGraphicFramePr>
        <p:xfrm>
          <a:off x="2193925" y="2517060"/>
          <a:ext cx="409575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4" name="Equation" r:id="rId20" imgW="190440" imgH="177480" progId="Equation.DSMT4">
                  <p:embed/>
                </p:oleObj>
              </mc:Choice>
              <mc:Fallback>
                <p:oleObj name="Equation" r:id="rId20" imgW="190440" imgH="177480" progId="Equation.DSMT4">
                  <p:embed/>
                  <p:pic>
                    <p:nvPicPr>
                      <p:cNvPr id="0" name="Picture 3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3925" y="2517060"/>
                        <a:ext cx="409575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9" name="Up Arrow 188"/>
          <p:cNvSpPr/>
          <p:nvPr/>
        </p:nvSpPr>
        <p:spPr>
          <a:xfrm rot="5400000" flipH="1">
            <a:off x="3314947" y="3173455"/>
            <a:ext cx="346054" cy="752720"/>
          </a:xfrm>
          <a:prstGeom prst="upArrow">
            <a:avLst/>
          </a:prstGeom>
          <a:solidFill>
            <a:srgbClr val="7030A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90" name="Up Arrow 189"/>
          <p:cNvSpPr/>
          <p:nvPr/>
        </p:nvSpPr>
        <p:spPr>
          <a:xfrm rot="5400000" flipH="1" flipV="1">
            <a:off x="2480061" y="3165757"/>
            <a:ext cx="346054" cy="758023"/>
          </a:xfrm>
          <a:prstGeom prst="upArrow">
            <a:avLst/>
          </a:prstGeom>
          <a:solidFill>
            <a:srgbClr val="7030A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91" name="Oval 190"/>
          <p:cNvSpPr/>
          <p:nvPr/>
        </p:nvSpPr>
        <p:spPr>
          <a:xfrm>
            <a:off x="2192491" y="3512518"/>
            <a:ext cx="108000" cy="10800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92" name="Object 19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3580738"/>
              </p:ext>
            </p:extLst>
          </p:nvPr>
        </p:nvGraphicFramePr>
        <p:xfrm>
          <a:off x="1792288" y="3336925"/>
          <a:ext cx="436562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5" name="Equation" r:id="rId22" imgW="203040" imgH="164880" progId="Equation.DSMT4">
                  <p:embed/>
                </p:oleObj>
              </mc:Choice>
              <mc:Fallback>
                <p:oleObj name="Equation" r:id="rId22" imgW="203040" imgH="164880" progId="Equation.DSMT4">
                  <p:embed/>
                  <p:pic>
                    <p:nvPicPr>
                      <p:cNvPr id="0" name="Picture 3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2288" y="3336925"/>
                        <a:ext cx="436562" cy="40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3" name="Group 192"/>
          <p:cNvGrpSpPr/>
          <p:nvPr/>
        </p:nvGrpSpPr>
        <p:grpSpPr>
          <a:xfrm flipH="1">
            <a:off x="2246798" y="2678737"/>
            <a:ext cx="2802195" cy="2491322"/>
            <a:chOff x="1076632" y="2685361"/>
            <a:chExt cx="2802195" cy="2491322"/>
          </a:xfrm>
          <a:solidFill>
            <a:srgbClr val="FF0000">
              <a:alpha val="45000"/>
            </a:srgbClr>
          </a:solidFill>
        </p:grpSpPr>
        <p:sp>
          <p:nvSpPr>
            <p:cNvPr id="194" name="Isosceles Triangle 193"/>
            <p:cNvSpPr/>
            <p:nvPr/>
          </p:nvSpPr>
          <p:spPr>
            <a:xfrm rot="18900000" flipH="1">
              <a:off x="1554242" y="3456789"/>
              <a:ext cx="2226318" cy="1101544"/>
            </a:xfrm>
            <a:prstGeom prst="triangle">
              <a:avLst>
                <a:gd name="adj" fmla="val 4980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5" name="Right Triangle 194"/>
            <p:cNvSpPr/>
            <p:nvPr/>
          </p:nvSpPr>
          <p:spPr>
            <a:xfrm>
              <a:off x="3436375" y="2794760"/>
              <a:ext cx="442452" cy="82591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6" name="Right Triangle 195"/>
            <p:cNvSpPr/>
            <p:nvPr/>
          </p:nvSpPr>
          <p:spPr>
            <a:xfrm rot="5400000" flipV="1">
              <a:off x="1288025" y="4188541"/>
              <a:ext cx="776749" cy="119953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7" name="Right Triangle 196"/>
            <p:cNvSpPr/>
            <p:nvPr/>
          </p:nvSpPr>
          <p:spPr>
            <a:xfrm rot="10800000" flipV="1">
              <a:off x="1086462" y="2685361"/>
              <a:ext cx="816079" cy="1720644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8" name="Rectangle 197"/>
            <p:cNvSpPr/>
            <p:nvPr/>
          </p:nvSpPr>
          <p:spPr>
            <a:xfrm>
              <a:off x="1901951" y="2773214"/>
              <a:ext cx="365761" cy="162232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9" name="Rectangle 198"/>
            <p:cNvSpPr/>
            <p:nvPr/>
          </p:nvSpPr>
          <p:spPr>
            <a:xfrm>
              <a:off x="2278805" y="2757948"/>
              <a:ext cx="1152024" cy="85576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206" name="Up Arrow 205"/>
          <p:cNvSpPr/>
          <p:nvPr/>
        </p:nvSpPr>
        <p:spPr>
          <a:xfrm rot="16200000">
            <a:off x="2463607" y="4837247"/>
            <a:ext cx="346054" cy="756922"/>
          </a:xfrm>
          <a:prstGeom prst="upArrow">
            <a:avLst/>
          </a:prstGeom>
          <a:solidFill>
            <a:srgbClr val="7030A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07" name="Up Arrow 206"/>
          <p:cNvSpPr/>
          <p:nvPr/>
        </p:nvSpPr>
        <p:spPr>
          <a:xfrm rot="16200000" flipV="1">
            <a:off x="3308240" y="4819643"/>
            <a:ext cx="346054" cy="797941"/>
          </a:xfrm>
          <a:prstGeom prst="upArrow">
            <a:avLst/>
          </a:prstGeom>
          <a:solidFill>
            <a:srgbClr val="7030A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08" name="Oval 207"/>
          <p:cNvSpPr/>
          <p:nvPr/>
        </p:nvSpPr>
        <p:spPr>
          <a:xfrm>
            <a:off x="3808723" y="5162511"/>
            <a:ext cx="108000" cy="10800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209" name="Object 20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0999470"/>
              </p:ext>
            </p:extLst>
          </p:nvPr>
        </p:nvGraphicFramePr>
        <p:xfrm>
          <a:off x="3850449" y="5074259"/>
          <a:ext cx="409575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6" name="Equation" r:id="rId24" imgW="190440" imgH="164880" progId="Equation.DSMT4">
                  <p:embed/>
                </p:oleObj>
              </mc:Choice>
              <mc:Fallback>
                <p:oleObj name="Equation" r:id="rId24" imgW="190440" imgH="164880" progId="Equation.DSMT4">
                  <p:embed/>
                  <p:pic>
                    <p:nvPicPr>
                      <p:cNvPr id="0" name="Picture 3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0449" y="5074259"/>
                        <a:ext cx="409575" cy="40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0" name="TextBox 209"/>
          <p:cNvSpPr txBox="1"/>
          <p:nvPr/>
        </p:nvSpPr>
        <p:spPr>
          <a:xfrm>
            <a:off x="5242806" y="2631202"/>
            <a:ext cx="3368230" cy="1061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100" dirty="0" smtClean="0">
                <a:solidFill>
                  <a:srgbClr val="FF0000"/>
                </a:solidFill>
              </a:rPr>
              <a:t>After the image is drawn,</a:t>
            </a:r>
            <a:br>
              <a:rPr lang="en-CA" sz="2100" dirty="0" smtClean="0">
                <a:solidFill>
                  <a:srgbClr val="FF0000"/>
                </a:solidFill>
              </a:rPr>
            </a:br>
            <a:r>
              <a:rPr lang="en-CA" sz="2100" dirty="0" smtClean="0">
                <a:solidFill>
                  <a:srgbClr val="FF0000"/>
                </a:solidFill>
              </a:rPr>
              <a:t>find the coordinates of </a:t>
            </a:r>
            <a:br>
              <a:rPr lang="en-CA" sz="2100" dirty="0" smtClean="0">
                <a:solidFill>
                  <a:srgbClr val="FF0000"/>
                </a:solidFill>
              </a:rPr>
            </a:br>
            <a:r>
              <a:rPr lang="en-CA" sz="2100" dirty="0" smtClean="0">
                <a:solidFill>
                  <a:srgbClr val="FF0000"/>
                </a:solidFill>
              </a:rPr>
              <a:t>each vertex</a:t>
            </a:r>
            <a:endParaRPr lang="en-CA" sz="2100" dirty="0">
              <a:solidFill>
                <a:srgbClr val="FF0000"/>
              </a:solidFill>
            </a:endParaRPr>
          </a:p>
        </p:txBody>
      </p:sp>
      <p:graphicFrame>
        <p:nvGraphicFramePr>
          <p:cNvPr id="211" name="Object 2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0664604"/>
              </p:ext>
            </p:extLst>
          </p:nvPr>
        </p:nvGraphicFramePr>
        <p:xfrm>
          <a:off x="6166859" y="3563012"/>
          <a:ext cx="574675" cy="304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7" name="Equation" r:id="rId26" imgW="203040" imgH="1079280" progId="Equation.DSMT4">
                  <p:embed/>
                </p:oleObj>
              </mc:Choice>
              <mc:Fallback>
                <p:oleObj name="Equation" r:id="rId26" imgW="203040" imgH="1079280" progId="Equation.DSMT4">
                  <p:embed/>
                  <p:pic>
                    <p:nvPicPr>
                      <p:cNvPr id="0" name="Picture 3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6859" y="3563012"/>
                        <a:ext cx="574675" cy="3046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2" name="Object 2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9202173"/>
              </p:ext>
            </p:extLst>
          </p:nvPr>
        </p:nvGraphicFramePr>
        <p:xfrm>
          <a:off x="6794500" y="3625850"/>
          <a:ext cx="900113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8" name="Equation" r:id="rId28" imgW="444240" imgH="253800" progId="Equation.DSMT4">
                  <p:embed/>
                </p:oleObj>
              </mc:Choice>
              <mc:Fallback>
                <p:oleObj name="Equation" r:id="rId28" imgW="444240" imgH="253800" progId="Equation.DSMT4">
                  <p:embed/>
                  <p:pic>
                    <p:nvPicPr>
                      <p:cNvPr id="0" name="Picture 3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4500" y="3625850"/>
                        <a:ext cx="900113" cy="51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3" name="Object 2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5854876"/>
              </p:ext>
            </p:extLst>
          </p:nvPr>
        </p:nvGraphicFramePr>
        <p:xfrm>
          <a:off x="6866638" y="4188751"/>
          <a:ext cx="720725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9" name="Equation" r:id="rId30" imgW="355320" imgH="253800" progId="Equation.DSMT4">
                  <p:embed/>
                </p:oleObj>
              </mc:Choice>
              <mc:Fallback>
                <p:oleObj name="Equation" r:id="rId30" imgW="355320" imgH="253800" progId="Equation.DSMT4">
                  <p:embed/>
                  <p:pic>
                    <p:nvPicPr>
                      <p:cNvPr id="0" name="Picture 3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66638" y="4188751"/>
                        <a:ext cx="720725" cy="515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4" name="Object 2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9621261"/>
              </p:ext>
            </p:extLst>
          </p:nvPr>
        </p:nvGraphicFramePr>
        <p:xfrm>
          <a:off x="6872725" y="4804662"/>
          <a:ext cx="722312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0" name="Equation" r:id="rId32" imgW="355320" imgH="253800" progId="Equation.DSMT4">
                  <p:embed/>
                </p:oleObj>
              </mc:Choice>
              <mc:Fallback>
                <p:oleObj name="Equation" r:id="rId32" imgW="355320" imgH="253800" progId="Equation.DSMT4">
                  <p:embed/>
                  <p:pic>
                    <p:nvPicPr>
                      <p:cNvPr id="0" name="Picture 3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2725" y="4804662"/>
                        <a:ext cx="722312" cy="515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" name="Object 2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6898575"/>
              </p:ext>
            </p:extLst>
          </p:nvPr>
        </p:nvGraphicFramePr>
        <p:xfrm>
          <a:off x="6824663" y="5462588"/>
          <a:ext cx="850900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1" name="Equation" r:id="rId34" imgW="419040" imgH="253800" progId="Equation.DSMT4">
                  <p:embed/>
                </p:oleObj>
              </mc:Choice>
              <mc:Fallback>
                <p:oleObj name="Equation" r:id="rId34" imgW="419040" imgH="253800" progId="Equation.DSMT4">
                  <p:embed/>
                  <p:pic>
                    <p:nvPicPr>
                      <p:cNvPr id="0" name="Picture 3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4663" y="5462588"/>
                        <a:ext cx="850900" cy="515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6" name="Object 2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2628326"/>
              </p:ext>
            </p:extLst>
          </p:nvPr>
        </p:nvGraphicFramePr>
        <p:xfrm>
          <a:off x="6829155" y="6146800"/>
          <a:ext cx="901700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2" name="Equation" r:id="rId36" imgW="444240" imgH="253800" progId="Equation.DSMT4">
                  <p:embed/>
                </p:oleObj>
              </mc:Choice>
              <mc:Fallback>
                <p:oleObj name="Equation" r:id="rId36" imgW="444240" imgH="253800" progId="Equation.DSMT4">
                  <p:embed/>
                  <p:pic>
                    <p:nvPicPr>
                      <p:cNvPr id="0" name="Picture 3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9155" y="6146800"/>
                        <a:ext cx="901700" cy="515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2" name="Action Button: Forward or Next 161">
            <a:hlinkClick r:id="rId38" highlightClick="1"/>
          </p:cNvPr>
          <p:cNvSpPr/>
          <p:nvPr/>
        </p:nvSpPr>
        <p:spPr>
          <a:xfrm>
            <a:off x="5254378" y="6127845"/>
            <a:ext cx="600501" cy="491320"/>
          </a:xfrm>
          <a:prstGeom prst="actionButtonForwardNex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1" name="TextBox 3"/>
          <p:cNvSpPr txBox="1">
            <a:spLocks noChangeArrowheads="1"/>
          </p:cNvSpPr>
          <p:nvPr/>
        </p:nvSpPr>
        <p:spPr bwMode="auto">
          <a:xfrm>
            <a:off x="4875213" y="6611938"/>
            <a:ext cx="426878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1000"/>
              <a:t>©Copyright All Rights Reserved to Homework Depot at www.BCMath.ca</a:t>
            </a:r>
          </a:p>
        </p:txBody>
      </p:sp>
    </p:spTree>
    <p:extLst>
      <p:ext uri="{BB962C8B-B14F-4D97-AF65-F5344CB8AC3E}">
        <p14:creationId xmlns:p14="http://schemas.microsoft.com/office/powerpoint/2010/main" val="920574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000"/>
                            </p:stCondLst>
                            <p:childTnLst>
                              <p:par>
                                <p:cTn id="8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00"/>
                            </p:stCondLst>
                            <p:childTnLst>
                              <p:par>
                                <p:cTn id="141" presetID="35" presetClass="emph" presetSubtype="0" repeatCount="4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2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5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000"/>
                            </p:stCondLst>
                            <p:childTnLst>
                              <p:par>
                                <p:cTn id="157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8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000"/>
                            </p:stCondLst>
                            <p:childTnLst>
                              <p:par>
                                <p:cTn id="165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6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9" dur="2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2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8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0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1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6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1000"/>
                            </p:stCondLst>
                            <p:childTnLst>
                              <p:par>
                                <p:cTn id="208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9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2" dur="2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2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1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1000"/>
                            </p:stCondLst>
                            <p:childTnLst>
                              <p:par>
                                <p:cTn id="243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4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9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1000"/>
                            </p:stCondLst>
                            <p:childTnLst>
                              <p:par>
                                <p:cTn id="251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2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3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5" dur="2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8" dur="2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4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1000"/>
                            </p:stCondLst>
                            <p:childTnLst>
                              <p:par>
                                <p:cTn id="286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7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2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3" fill="hold">
                            <p:stCondLst>
                              <p:cond delay="1000"/>
                            </p:stCondLst>
                            <p:childTnLst>
                              <p:par>
                                <p:cTn id="294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95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6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8" dur="2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1" dur="2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7"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8" fill="hold">
                            <p:stCondLst>
                              <p:cond delay="1000"/>
                            </p:stCondLst>
                            <p:childTnLst>
                              <p:par>
                                <p:cTn id="329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30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5" dur="1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37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38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9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1" dur="2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4" dur="2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6" fill="hold">
                      <p:stCondLst>
                        <p:cond delay="indefinite"/>
                      </p:stCondLst>
                      <p:childTnLst>
                        <p:par>
                          <p:cTn id="367" fill="hold">
                            <p:stCondLst>
                              <p:cond delay="0"/>
                            </p:stCondLst>
                            <p:childTnLst>
                              <p:par>
                                <p:cTn id="3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0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" fill="hold">
                      <p:stCondLst>
                        <p:cond delay="indefinite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5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6" fill="hold">
                      <p:stCondLst>
                        <p:cond delay="indefinite"/>
                      </p:stCondLst>
                      <p:childTnLst>
                        <p:par>
                          <p:cTn id="377" fill="hold">
                            <p:stCondLst>
                              <p:cond delay="0"/>
                            </p:stCondLst>
                            <p:childTnLst>
                              <p:par>
                                <p:cTn id="3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0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1" fill="hold">
                      <p:stCondLst>
                        <p:cond delay="indefinite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6" fill="hold">
                      <p:stCondLst>
                        <p:cond delay="indefinite"/>
                      </p:stCondLst>
                      <p:childTnLst>
                        <p:par>
                          <p:cTn id="387" fill="hold">
                            <p:stCondLst>
                              <p:cond delay="0"/>
                            </p:stCondLst>
                            <p:childTnLst>
                              <p:par>
                                <p:cTn id="3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0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1" fill="hold">
                      <p:stCondLst>
                        <p:cond delay="indefinite"/>
                      </p:stCondLst>
                      <p:childTnLst>
                        <p:par>
                          <p:cTn id="392" fill="hold">
                            <p:stCondLst>
                              <p:cond delay="0"/>
                            </p:stCondLst>
                            <p:childTnLst>
                              <p:par>
                                <p:cTn id="3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5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6" fill="hold">
                      <p:stCondLst>
                        <p:cond delay="indefinite"/>
                      </p:stCondLst>
                      <p:childTnLst>
                        <p:par>
                          <p:cTn id="397" fill="hold">
                            <p:stCondLst>
                              <p:cond delay="0"/>
                            </p:stCondLst>
                            <p:childTnLst>
                              <p:par>
                                <p:cTn id="3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0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1" fill="hold">
                      <p:stCondLst>
                        <p:cond delay="indefinite"/>
                      </p:stCondLst>
                      <p:childTnLst>
                        <p:par>
                          <p:cTn id="402" fill="hold">
                            <p:stCondLst>
                              <p:cond delay="0"/>
                            </p:stCondLst>
                            <p:childTnLst>
                              <p:par>
                                <p:cTn id="4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5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" grpId="0" animBg="1"/>
      <p:bldP spid="138" grpId="0" animBg="1"/>
      <p:bldP spid="141" grpId="0" animBg="1"/>
      <p:bldP spid="152" grpId="0" animBg="1"/>
      <p:bldP spid="154" grpId="0" animBg="1"/>
      <p:bldP spid="163" grpId="0"/>
      <p:bldP spid="164" grpId="0" animBg="1"/>
      <p:bldP spid="164" grpId="1" animBg="1"/>
      <p:bldP spid="165" grpId="0"/>
      <p:bldP spid="167" grpId="0" animBg="1"/>
      <p:bldP spid="167" grpId="1" animBg="1"/>
      <p:bldP spid="167" grpId="2" animBg="1"/>
      <p:bldP spid="168" grpId="0" animBg="1"/>
      <p:bldP spid="168" grpId="1" animBg="1"/>
      <p:bldP spid="168" grpId="2" animBg="1"/>
      <p:bldP spid="169" grpId="0" animBg="1"/>
      <p:bldP spid="173" grpId="0" animBg="1"/>
      <p:bldP spid="173" grpId="1" animBg="1"/>
      <p:bldP spid="173" grpId="2" animBg="1"/>
      <p:bldP spid="174" grpId="0" animBg="1"/>
      <p:bldP spid="174" grpId="1" animBg="1"/>
      <p:bldP spid="174" grpId="2" animBg="1"/>
      <p:bldP spid="175" grpId="0" animBg="1"/>
      <p:bldP spid="177" grpId="0" animBg="1"/>
      <p:bldP spid="177" grpId="1" animBg="1"/>
      <p:bldP spid="177" grpId="2" animBg="1"/>
      <p:bldP spid="178" grpId="0" animBg="1"/>
      <p:bldP spid="178" grpId="1" animBg="1"/>
      <p:bldP spid="178" grpId="2" animBg="1"/>
      <p:bldP spid="179" grpId="0" animBg="1"/>
      <p:bldP spid="189" grpId="0" animBg="1"/>
      <p:bldP spid="189" grpId="1" animBg="1"/>
      <p:bldP spid="189" grpId="2" animBg="1"/>
      <p:bldP spid="190" grpId="0" animBg="1"/>
      <p:bldP spid="190" grpId="1" animBg="1"/>
      <p:bldP spid="190" grpId="2" animBg="1"/>
      <p:bldP spid="191" grpId="0" animBg="1"/>
      <p:bldP spid="206" grpId="0" animBg="1"/>
      <p:bldP spid="206" grpId="1" animBg="1"/>
      <p:bldP spid="206" grpId="2" animBg="1"/>
      <p:bldP spid="207" grpId="0" animBg="1"/>
      <p:bldP spid="207" grpId="1" animBg="1"/>
      <p:bldP spid="207" grpId="2" animBg="1"/>
      <p:bldP spid="208" grpId="0" animBg="1"/>
      <p:bldP spid="21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8ce696e9412443ecc57c32ed4796326ae4778a"/>
  <p:tag name="GENSWF_OUTPUT_FILE_NAME" val="m9pch75"/>
  <p:tag name="ISPRING_SCORM_PASSING_SCORE" val="100.0000000000"/>
  <p:tag name="ISPRING_RESOURCE_PATHS_HASH_2" val="21385c977bafa6a8abb1e24a367619d6f58eea"/>
  <p:tag name="ISPRING_ULTRA_SCORM_COURSE_ID" val="D9DDEE61-0516-4970-B0EA-D1192A85EE1E"/>
  <p:tag name="ISPRING_SCORM_RATE_SLIDES" val="1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0"/>
  <p:tag name="ISPRINGCLOUDFOLDERPATH" val="Content List"/>
  <p:tag name="ISPRING_PLAYERS_CUSTOMIZATION" val="UEsDBBQAAgAIALtVaUbO8+LqUwQAAA0QAAAdAAAAdW5pdmVyc2FsL2NvbW1vbl9tZXNzYWdlcy5sbmetV/9u2zYQ/r9A34EQUGADNrcd0KIYEgeyxNhCZMmV6DjZDwiMxNhEKDGVKLfZX3uaPdieZEdKbuykg6SkgG1YtO+74913H49HJ19ygbasrLgsjq23ozcWYkUqM16sj60lOf35g4UqRYuMClmwY6uQFjoZv3xxJGixrumawfeXLxA6yllVwWM11k/3z4hnx9ZikjjhfGEHl4kfTsNk4k2tsSPzW1rcIV+u5R/lD7+8//Dl7bv3Px69bi37AMVz2/cPoZBBevemB1BAotBPAA37SYAviDXWn8PswiXxvQBb4/bLMOtFhM+tsf7stFtGEQ5IEvueixMvToKQmFz4mGDXGl/KGm3oliEl0Zazz0htGFRS8ZKhSvDM/JBKWChq1uXMDee2FyQRjknkOcQLA2scy7K8+8nA0lptZAnuKpTxil4JlhmfwBnz+23JKnBNFXAKwUttOPxT5pQXo07Xkb3ygmlCwtCPExy4uxVrjIsMuSXVbgaiRHaMIwAoacXKJ9gmhmXGHNlCDEOYedOZD2+iQ5jx9UbAWw2NY4GhBgtWdFkBR3AE7IrjVRi5OmngClF0S6vqsyyzA37sF6oL2AucECjokD1wojF2wFBjDspRlixVXWBzHMf2FCeT8AKIDH0XDrEIz6DdzoZYXOIYWgTHXTaBfe5NbU143WI7/u/6K6WazuIO0TQFO52+LZd1BSs6pdAFptOqYV5i/HEJVfNs/xtd3ABCYk291nzLIIQy62YPaIqDXc2fj0vvt+TU9nzsJkAoN1wlxIiddkZBHgqpEBVC6g2AX5ptaZEydMVSWgPh7+BvGc/M33SxTSSfav4XoqqVlletKgUuvng1el5oHvFBTVe0LHr0+QOoA018vNm8rmCnSrH8VnXtYi8To+8SxXP3pbvufzfVpy7P3NED/0O3EzfCNPGg2ydc9rfAcBRp8YXTQ/S38oJTcLRo9A0E0CuuB/gMwhYgkOipGOeQ+YMQzqEiA+xXeBJ7ROeYXVVcdZ7ZplBNvb/NkRSGJMEUu+fJFbuW0P+C0W1zdIOEG+KMnuBsECH2JosDnW5RAgho3YwPEJLgOew/64G5nONdBht5PcjEStYiM3Im+I2RWKhNnbPHM8t1KXOzKmi166VG4U+eE0Wzuahxuhhw9sbYjpxZ4tiBg/W4q3tY9DQCLuuYfBInvj3R5kDqnKp0A+fKtayLrCdQM7G6+NQGsDalMaNluvn37396YjyIpFlF7eqvg0CgQ7Uu4a9gvwdSserPLhBiTw7tzEMfq3bC39n1HPiJB3T4LpM0bQ6tXOawNOr2C2xri2YTYjuzORAyNvyTdZl2jyn7CHM7OgNRMrOoNZ7T8gYUjUgpBqGYVGsCqmHe7y9ZtRK8YENsn3cm6A0Tb5HYrmtunNB8gqc3zVmawVydtldPAVfPvmDOzA5A8B7gsYyrgYDmjNnJCzR683zf5tvHR87Xp8pc3I9e793j/wNQSwMEFAACAAgAu1VpRiXfYoO9BAAAyxYAACcAAAB1bml2ZXJzYWwvZmxhc2hfcHVibGlzaGluZ19zZXR0aW5ncy54bWzNWN1uGjkUvucprFn1siFJk2waAREhg4LKX2GybbRaITNjGG889tT2QOnVPk0fbJ9kj3EgEAjxbEUU5YLgOec7P/b5/DGly+8JQxMiFRW87B0dHHqI8FBElI/L3m1Qf3/uIaUxjzATnJQ9Ljx0WSmU0mzIqIr7RGswVQhguLpIddmLtU4visXpdHpAVSrNU8EyDfjqIBRJMZVEEa6JLKYMz+BDz1KivEqhgFDJLrVElDGCaAQpcGqyw6zOsIq9ojUb4vB+LEXGo5pgQiI5Hpa9386r5m9hY6GuaUK4KU5VYNEs6wscRdTkg1mf/iAoJnQcQ+JHhycemtJIx2Xvw+GxwQH74ibOHN1WgQ1OTUA5XD8ESIjGEdbYfrURJRkRCX0lqqJlRgB0bW3FUpPverlgl6IZxwkNA3iCTK/K3nUw6Pl1v+e3a/7gtte0qTp7BI2g6Tv59JuNa3/Q7gR+f3ATtJq5nQL/a5DDKW9mzvDdnt/324HfG1w1Ojk93JN69PFb1UYzp88X/6rfCPJGaldbeV26N522m0+t0+pW23e5Uru56/q9ZqP9aRB0Os2g0X30mp/7lRNeKq4PSwmGSmRybSQWbNGNhRZPJkMRDWzFsByTQNQpzPAIM0U89HdKxp8zzKiembkGUrsnJK2qlIS6Z2a27Jk59B7hLCCkBsFWGOF0yQgfT9aqL9rwK5VtT7QElJdiPmuK8atnf3q2zP747Hx3+tvSLGGtcRgD8ekFb62uLKxGgq9RlvmOhoJFy4JIMiRRGydkhc/795TXwfLIQyM4RAxKrUqKmYeohtLDpbPKhkpTPb9B6quWCLDgpiKo1d9oRRhjCfWp1fWHrhvODit/toUm6i/bCLv0nKnPI3Qt8RRuMhfzLuEuZjewScxsFJFOSUiscliiKmMuxr3FwLkYt7C8JxIFQjAn++5iJFCDj4RT7gmmTnl/IUNFNXExvaJOoTuZZpQ7Ic6PjlOWImMRmokMMXpPkBYIOpIl8F9M0KqCQCMpkvkqqByNFKNwrCeUTEl06RLoDkIkGXiaMWZE2wjfMvoDDclISMAleAIHGNapsvgHuYBTrNQjKF7k+M7ew432tf/1nSkQRxMMmiYfOLAKSVK9D3wMtXMBIRgT0M0VCOhMiDMYFbM/EY3mZi5lOseO8WS+6WYj56Cw3RTysZjwIAT+ozwjroAh5khwNkM4hJFV5ghNqMgUrNjDYqHV/0rQuiLK56mOgaYhmIzcSOfw6PjDyenZ7+cfLw6K//7z8/1Opwfd0GXYRLPCobZToTp7PlHDL/g9ozrdvJ5ozxecnlWgzn5509yhRp09twg/Z9+nytTZcUOfvuC5Q6W+4LlDq2741oVMDFFFGydh+0+dB5W1qURKRaOQtgumua57i3qp71d7tRsEe3TbDPoXbtckgoaFMZDKyPxUd7qFbwPYDt8J3nTdSYb0/D+cAGEDnZjTLWy741TwJ0eZZmRDd0UyOKUAd/7YCgy49RlNQDJFr0bnv0Kuz43UPnl5b3z1KszxSz+1LO3siTkIlmEMh2hvB+/NM/M+2/uWOma/LV/urL3NWb4hWX9lap4klNME+mgE6PI9a+X05LBU3P6oUAC09RfQlcJ/UEsDBBQAAgAIALtVaUZISKwfsQIAAFEKAAAhAAAAdW5pdmVyc2FsL2ZsYXNoX3NraW5fc2V0dGluZ3MueG1slVbbbtswDH3fVwTZe9xd0wFqgDTNgALdWqxF32WbsYXIkiHJ6fL307WWEzv2QhSIyHNIihelSO4JW32YzVDGKRfPoBRhhTSaoJuR/GaeNkpxtsg4U8DUgnFRYTpfffxpPyixyDEWP4CYytnhDNowS/uZQvExvi2NDBEyXtWYHR94wRcpzvaF4A3LR1MrjzUIStheI69+LDfbwQCUSHWvoOrktL02Mo1SC5ASTErft0ZGWRSnQEOkK/uZyGlDXb79Ce1AJFGWtv5kZIhW4wK6Rb5eGxnGM+2925WlkcsEBX+Vhn75bGQQSvERRNf53VcjgwxeN/X/zEgteGEK2uVcbuI7h3Kc6/UzWV0ZGSWYC5lAo13w5bF3vYtA/mu898isq+D0ydT15EEwTU8prJRoACXh5Gyy5G+PjdL7AasdplIDYlULetJJP+FGBjddXYv7A2+E5bEvr2khr5w2FWxcwpG7rr7Fbza39q2Inb7rogwFHLwySrFVtsjfuq5nyEjZIp8pyeGR0eMZ/NTiOKHHt9h383L5tRUY1sfcW8MpWE2kB7O5MgrtFQFT8RxW0qTzQiowbUOJ1bmUkrOcEMMHUmBFOPtlcOnRXkai5MTgR61/sJAiikLfvNkc9Ssd98uex8fR/Si0d3PnmdJv+M0cK4WzstI/SnI+8zy9JNrNPOlnmFdSw0Hcsx2fyKmw2IN44ZxOjcK4gqlY7hZrAI2SqAAo6a8w8j76Ss+aKgWx1R0jEEamq3O4khQl1X/qlcAb5MHoGzZgdVRVan8ME/oOjzR+AACLrAwT6w7OUjVUEQoHCHsfKeyVh+6GpJ7QoWFbqwfYqXjcvOZkHqMVasfRvxLtnMR+uoYewqtOq5/hLOMjr3Aq7cU6Sz/2JoeXzIxeDHIKP0wd19p+XkKtNP9K/gNQSwMEFAACAAgAu1VpRkFYdiORBAAA3BUAACYAAAB1bml2ZXJzYWwvaHRtbF9wdWJsaXNoaW5nX3NldHRpbmdzLnhtbM1Y3XLiNhS+5yk07uzlQpJN0iwDZAhxBmb5KzjdzXQ6jLAFViNLriTDsld9mj5Yn6RHKBAIhMjtJu3kgnB8vu/8WOf4w5XLrwlDMyIVFbzqHRePPER4KCLKp1XvNrh5f+EhpTGPMBOcVD0uPHRZK1TSbMyoiodEa3BVCGi4Kqe66sVap+VSaT6fF6lKpbkqWKaBXxVDkZRSSRThmshSyvACPvQiJcqrFQoIVaypI6KMEUQjSIFTkx1mTZ0wr2S9xji8n0qR8aghmJBITsdV74eLuvlb+Vima5oQbmpTNTAasy7jKKImHcyG9BtBMaHTGPI+Pjr10JxGOq56H45ODA/4l3Z5luy2CGx4GgKq4fohQEI0jrDG9quNKMmESGgrUTUtMwKkW7YNT02+6rXBmqIFxwkNA7iCTKuq3nUwGvg3/sDvNvzR7aBtU3VGBK2g7Tthhu3WtT/q9gJ/OGoGnXZuUOB/CXKA8mbmTN8f+EO/G/iD0VWrlxPhntQjxu/UW+2cmM/+1bAV5I3UrXfyQvrNXtcN0+h1+vXuXa7Umnd9f9BudT+Ngl6vHbT6j6jlud844ZXS9rBUYKhEJrdGYrUs+rHQ4slkKKJhWTEspyQQNxRmeIKZIh76LSXTnzLMqF6YuYaddk9IWlcpCfXAzGzVM3PoPdJZQkgNgm1shLP1Rvh4ulV9yYbfqGx/ohXYeCnmi7aYvnn2Z+fr7E/OLw6nvy/NCtYahzEsPr3aW5uWlddE8K2VZb6jsWDRuqAJnBIGtdQlxcxDVENt4fqqNh3QN5TB+THY4+KE653iwhhLyFht2h/6aLZwWPulKzRRv9rSrOk5V59H6FriOTyaXNz7hLu4NaHtzLSeSKckJFY5PFGdMRfnwWqEXJw7WN4TiQIhmJN/f3XIUYtPhFPuCaZOeX8mY0U1cXG9ok6he5lmlDsxLo+OU5YiYxFaiAwxek+QFgg6kiXwX0zQpiZAEymSpZVhpZFiNCJoRsmcRJcuge4gRJIB0gwmI9pG+D2j39CYTIQEXoJncIDBTpXlL+YiTrFSj6R4leM7+2Rtda/9L+9MgTiaYVAp+chhT5Ak1a/Bj6F2LiAEYwK6uUEBnQlxBqNi7k9Eo6WbS5nOsWM8W950cyOXpHC7KeRjOeFCCPuL8oy4EoaYI8HZAuEQRlaZIzSjIlNgsYfFUqt/lKCFIsqXqU5BR0MwGbktnaPjkw+nZ+c/XnwsF0t//fHn+4OgByXQZ9hEs1KgcVBzOiOf6NsXcM/oSDfUEzX5AuhZTemMy5vmAX3pjNwj5ZyxT7WmM3BHcb6APKA7X0AeUJ872BshE7Ooop2TsP/Hy4Nu2lUilZLRLfsl0FKpvY0CGvr1QaOJoOu37WBYdnvwIWhBGMOamJif007P1dsAGuw70Zs+OgmLgf+zEyHcEqdd6Ba223Mq+JOj8DJCoL8hApxSgKf41EoGeI4zmoAIit5sQf+bdfnckLzmpn21DfQmu+DwzyG7Kb7XLiBYhjEci1c7Sv/99vyuDfs/9cB+W78k2Xorsn7TsP3qsQD27TeytcLfUEsDBBQAAgAIALtVaUaSRrCZqQEAAEMGAAAfAAAAdW5pdmVyc2FsL2h0bWxfc2tpbl9zZXR0aW5ncy5qc42UTU/DMAyG7/sVVbiiaXwOuE0wJCQOSOyGOGSd11VL4ypJC2Paf6fOvpo0YcSXxHnyOnYUr3tJM1jKkodkbed2/eaurQ/IZ1QF565fRPwF+ZkW+QwmeQEil8A8pN4fPbg3RyIkzKQVna7eSVa39BjSzpwL3cbLgIQK+HTocB0AvwK+79DhHye1XVrblFp1nlbGoOynKA1I05eoCm4ZdvZsRztDD8Ya1Al0zlNwRId2xMij4s2QrM2lWJRcrl4xw/6Up8tMYSVnsfiLVQmqefHlFhjcDx/HjpzItXkxUPiBx3dkcbJUoDXs4t6OyYKw4FMQLd2BHX+gjnA3IY+uc52bPT26IGvTJc+gU6W7EZmLyUarU80hWZcz8G22xNUlmUMIvgLVkXq6JnNALKvyHw9YKsyoIh20W/MDKpDPcpntQg/IghxdlmRj1Tsmaq//xJwvhN4XWoR+XxFrHaF/7/nMQdCJq724r6G40Zblg/FuFe1Czm2M30ho/ZEwbgxPF0XTH5rmSDUH3cxBvcg5kqPgaglqgijsvkQDdoKVsQ06+fSzOXGf3uYXUEsDBBQAAgAIALtVaUYa2uo7qgAAAB8BAAAaAAAAdW5pdmVyc2FsL2kxOG5fcHJlc2V0cy54bWydjzEPwiAQhXd+BbldsFvTAN1M3Bx0NhVRSejRcNT684XUGGeHS+5d3vdeTvWvMfCnS+QjamjEFrhDG68e7xpOx92mBU55wOsQIjoNGIH3hinftHhIjlwmXiKQNDxynjopl2URnqZUEiiGOZdgEjaOsswYUVZSTisKK9v5v+jPDQxjnKvL7EPeoyl7UauFU7IaKnN2KDzeIshqUPLrrsrOlEtFEUr+PGbYG1BLAwQUAAIACAC7VWlG9YvaeWYAAABoAAAAHAAAAHVuaXZlcnNhbC9sb2NhbF9zZXR0aW5ncy54bWyzsa/IzVEoSy0qzszPs1Uy1DNQUkjNS85PycxLt1UKDXHTtVBSKC5JzEtJzMnPS7VVystXUrC347LJyU9OzAlOLSkBKixWKMhJrEwtCknNBTJKUv0Sc4EqnZx9E0sy9JITlfTtuABQSwMEFAACAAgAMwOBRM6CCTfsAgAAiAgAABQAAAB1bml2ZXJzYWwvcGxheWVyLnhtbK1VTW/bMAw9p8D+g6F7raRd1zSQW3QFih3WoUDWbbdAtRlbi215klw3/fWj/G3P6VZgBwM2xfdI8ZE0u3pOYucJlBYy9cjCnRMHUl8GIg098vD19nhJri7fHbEs5ntQjgg8kqfCAnhMnAC0r0RmEHzPTeSRnsFFZuJkSkglzB65z5C7i7Qk745m6JJqj0TGZCtKi6JwhUZEGmoZ55ZEu75MaKZAQ2pA0SoN4jTYlfk7Gp9EptTsM9A9ZGbeHrgmaTmetRiQFKeuVCE9mc8X9Mfd57UfQcKPRaoNT30gDlZyVpbykfu7OxnkMWhrm7EqyTUYY5MobTNmVmKxTB2tfI9UDpsEtOYhaDdOQ0IrLJ0As23MdVTz6AGt5dU7UfOWfhv7vWncSuVo55zlj7HQER71IZ11EsjoMCpLyuuWHfTQdNCtZSKOgl+5UBCUn9/aFpkvSBWw7bgyT1cXPh7g2y33jVT7G4RhF9UKuq1obiWaW4JaDreNvu4oSHPbLXCTK2hKNWNPIgD5hSvFbVtcGpUDoyNjjaVDMKPVlWuROkFYZJL47B+0sX4jaX7q15QpAf9DmE9I1NZEpAE83wr0MZBgTQ1gsa3NNVns2phdTjp/THp9PTBVOdai4EUcw1UIOIYBN5x2dnoICoprdPFzNcL2Dg6CIxFGMT5mkmF8epAm4Wo3ydA7OAiOpb+bgLbmtox0XMdRM7UdxOjEOmF+ro1MxEvZnoM9Y1ZlH742cs3RdSbag/P5H6M4iNEM5pZMrC771ttXzeG9nVOjO59NVlkG3YrzACbPKq9mFvJs5BPAluexuenn1OzDHnSU89R0THN9x36XxVq8gFOIwP7pFqe2JhHYnvHIh+VpjwH1xO0yCF+apiIyWktSqXlIOYa1eRJQVJhqVj6i6qGSeRqMtHGz7uegY9xV1wq4E8MWM12cYPPJzCPv8aW+y8XZRXeV88VFgy3zuq8CV7m8YVXXCXedQet+bS/C6pnH199QSwMEFAACAAgAu1VpRpgJyTKOCgAAFFoAACkAAAB1bml2ZXJzYWwvc2tpbl9jdXN0b21pemF0aW9uX3NldHRpbmdzLnhtbO1c627juhH+f56CcHCAFiji+63wqtCFTox1bB9Lm+xpURiMzcRCZMmVaO/mwD/6NH2wPkmHlBRLiqxI2XR7spWFBBE535AcDmdIfusdeA+mre485mzM3wgzHVunjJn2vSf9hNBg6ViOO3OpR5koiBchm2zoh4rnWMStII8Re0Xc1YfKHbE8WvHlQwQyoeJ2x5hjny8dm1GbnduOuyFWBe2JtQM9ag2eSvVlnLOn7hNqKD5ZsDuypMm2hm25L9deRMVaagx7DUVOxSydzZbYj2Pn3jm/JcuHe9fZ2as8fVw/bqlrmfbDsZmO3DshbJkeGzG6SemcNsTasJEDtYWp8+ixb325rXT62UCL3FIr3l5L408eWLLBDGMkkHvTM1kE2e306v16KnJL7mma5Zu1dqejnIDY0EYKpt+qD5v9DAyjX9nREI12vX1C2iKP1E1rAmtaWzkxEme726Y6kTzsDdvpGNe551ZOg3VrHbk9zIZZDlnBmj92rzHsDtVsDB8cb+5o6k6/oaY3FDdYzHMG1UhAETGnmgw6vqIb0145X0b2nRMAw3ij8lpPqiHfsVCvK/e0Hry1lFYDdVu4gXtIw20V6vpNrd9UoU5r1NVBNaHC1+vSJQSZdK2Daqz2OWBke9RlI3tFv0rNuHS0Kj6CCxfMD3Ke1Gnx5xC2ehCmaqFWvd1t40NDbjabHaS2tbpWO3S7/a5cR7jWateaB6XXaDaaqN5u1/udQ73baDfhbdjvgJYW7ndQq9tqNbRDAzcAjWRZ0Rrqodvs1+sytIZ7ffUwHCrdWg3V6/VmSzu0O82hUkMg3QQdcrPHDdjUmkqzc5AVud5roqE6VIatA9ZwR22jXgN3arVDS1GatdrRuMfRRc11LM09nNCcLyhMnYLU2qO3xZ1rsNy5LggbdANezmiQ5xT1irD1+ZL4vgtSPG2GQk/5MVb6tBi4CknnmXJQFX/HVkk06ebMmtJZTSTMYAR5kCKAS2e+b+XARRMnwETKzAsL2vJzZhboROrM081j7oSGRNbMkk5JntKZnzbzw8JkJp35eTMXMpI+pTM//BXAHZt82SInEqh05qfOLGgyg0pnfu7MxiRSKJhFJM+XQSIlgDVE9swUf5ZEpTM/fWaiklkUrCfyZyYoJY2C6UQCzYUL8yj0UGTQXKCnRAoWFyk0CxWaLc2JgtdkLBlsoBWY3GhwCYqEypmyUKdXM3ny62I8vZgulNFFRVL9VYn4svxDo9P7Wm93/jioBricmvQreTyO60JCWbuWT9fEmE/HC1CIx4sJ/mxUJP67MHT6yRiPJrgiBX8UVjCb4+uKxH/ngX6az/HEWOjjkYYXI30xmRrCLmNsYK0i/ers0JrsKWIO2pv0C2JriiA8my5FnmWuRAUP2aa9ozna0+byzWhysTCm07G+wBMtLKlI2F4hzSVfwB2KK5rLOp6DDpdAxnwdfCHmX2hAsmUVVnI5urgcw4/BO3Jp3q8t+GGv6M0MT2D+qJ0DeIV1Xb7AC2X6GWYOPG5aEDT9CI72sSDoV6yDZ2A9B2wiX48uZGM0nXDnmmPdmI/UJ89aEhs5tvWIyHIJOATZY286Ow9KuLPRle9jXuGGdPzLJ3DrkTxOcWFfJzJt4cz35p5CL9xVrpmCZaVijc/VL59Gf10M5dEYawuYPG16szDEquftEVgetsMQsSyHDwOaJqs9sZcU3dIl2YGLPYLYylwJsS2BwfPO/GNn/oYIC5bWz8GqnGj488/n39y7kTGGsHJDXDvfEktoi0WG50PewFYSug75fMteGkvEHudv1ZE3GN1M1vWTQ8szR98+rkQXXjEoHfwezyExQjhQTKcQCF+Bx0AM3BDTKgQcTYbQnDgGw+7dRfxwUkjBZBromDjoG9Rcw1zEOnINc1RMxQ1W9JHBrU5v+YY0B1jMnu8H6b7Djw0WhbPZk//c0jsHYoRFyR5mFspNz3eo89e1V9RRwkjM42U0tAeKJtCte3HDiqBjlrnhO/N8aj9d4dCafjiOmeTG2VkrEfss80GEZJiq3ca3zNafNr/dO9fZiFKLeOFi85PCX76xI/4Q5367s0ibOfTqWJ6rlwtVnqiY7xb5Urfy48DNec/Ghr4YywrXAP6+IWy5hoR0x/fw+XX5uz0ND2XQF5hXp8Rdrv/9z3/lV5Poj1+KgtI/F9UDq5jHMfyk728Th1Hv7zn0GLISh4qXnMBgsxxC8++dhTcEtpQNQ1Yvr8BhdOEfzs5d5tp8RJVcyfOPEEbEVq4iXRH3AcKQ4ThWUUVi+NxBWOE+HM8QO2aZNi0I/+a4zgdvjGYLWdPE4QoWimUuH/z0uEIEBfcoyIJTVgF96qU8gUCVUElXJiuuU6SKMCbAuvTfj6tyn5o5ngqOJ1Y4ETs7FjsA28x1rBm/Onh+VwYC/Kbj1qISc/mZKXyLSnhr50swd5IgqAbVaFFSdAZ9mPFdZaAyXpaUnlM4Y60iokFBUu7asSBCqv5oIuLx8iRKVRVxsxbt91PZs47Dhj+oivT8WJiUn9Cv7Jl8pDApr/O0MYUTxjNQsiaKDG87FOJGy/PMHMhQm0BhaN/wLS7DezDmt15epEtBQVxy46yoJLKfYW5osJh5WbTD1RM9HthPefyKY24f9eA8lag4Om8123sHzGQWPe3aYhywAKOzL97T/D+QSVsA/u1s0hh+KWKPW/qhAmcNslxv+D15BQU6PlS4OY+0ThpuG0YzHswKITcimItYXghn8xAeQfiUcybE8Vd6NmhQfWamQTVrggaB2tPzZ+82t9TF4AImDX0zXhaVXoe3HNdiYxaHnaiM4tkaVNtw2AgxkYKYV4ltTbhU/Jdo/WZnMdOiexqGqUhBxDTZox94sDSyPVtmY3rHor4dlBReAkGcOzpiVDpecRImzjapOL+mWMph5NYTo08JVWHeOcaqlEwUhmju7NHo7LDErFdTmgLZU9YfVKMZFgJUCmeVSWRd+AoXOiMuHGMW+g5OM4uZuKpfhJA3I7pyE1ZvQ3QprXY/m5NIIbr6SqvRanwHoqvW76q4W5jowj3+vIbo6mD+FCe6auLzvYkuuc6fYkRXT+ZPQaJr2OVPbqKryfnsRlGiy+f/ixJdL1ovneh6eaJTiC6txp+iRNfLs1QSXSXRlaR0plfyaBK9Z6tIuuO6j38SmsmOrcF51sRDK9MTRwTRrH8ZmLgK47tCfkG4cjbEtM9Lmu1702z+ZQi/m7+ZzjVuQ34ZQgQn8MVxVzGn2Ra7URxN1Cm4pmpE9BtcTajb5FTVElyHLllJCZaUYEkJlpRgSQmWlGBJCZaUYEkJ/lcoQXCTN9m4Ez/tbRx+S31espElG/nu2cjMK+DXk5GRW+xcbGRE/h3TkZE+/b/ykYxuSzqypCPfIx0Z+lTJR0ZZx1jgfImOzFhyefjI7H8a87slJJ++m/deSceu+BQkHdtd/pSkY0k6lqTjeyUdfypZx5J1LFnHknUsWceSdXynPOH/gNIrCbgfnoAr2bOSPSvZs5I9K9mzkj37/t/lK0qflV/mK7/M98bs2ekF8EOTZy8jnnNnzzG/V+osmPhi3FkA+qG+yxdZ2D/GV/kKUGcR0e/AnSXLAAr6Tv7Hz/8BUEsDBBQAAgAIALxVaUaKmlIXtiUAAIUyAAAXAAAAdW5pdmVyc2FsL3VuaXZlcnNhbC5wbmfte2lUU9fbb7RaxblYVERA64AyKihhRrStZVaZZ/lDiAwBwhTCFESLbWVQEQIECGiBQpiRAEkgKpUAIYQKYTCESMMckgAhhEBC3lBp17vW/XLf++Gude/qh6ycs5+9n+H3/Pbezz45+fm23a2D+07uAwAABy1/+PYuAPAFDgDY6bb3S1nL41eWAtnXjsi7t24AavpOzcludoEtbC0AgPrM/WLf3bJ7ufAf3CIBAOXHW58dmVNLIABA96TltxaOsd4chseTkDm3PYsJZQnJCclvxlI9Y6e+1CGMPEvuOfHTkZ2d+/P2Kg5+dcUi9w407Y7Jo12v7hd4fvsN6tMD/8xd3yvfLDjxTbd/xEUJbFWvvXG6mmsUAzNlC99kVkabOVZzBbUwWiUs5Jjgoar4Hr+Nl8jrgRE3vGQ+tSDV8UnSDSZTPHvLPO55EBAFfBgat69ZJvJ8OeyDSOR3qG4uqjPbFaOYsaz0uS6ZIFxOPmbgp3iFqIFeYyU5WYO2ZY1j+z5c44Mt4c/jz4JzwV/ILj/Jy+FgF4czieJl8oCvp34tRNWbLBnxAbxJPD07XuJpvCmiIpKM0sjTTZyO4FbVjf2AlsMZh3CiSTO1a1NsH+l6lMk4t0DtUS1huYcWfFTZJytkwIweTdeymUmANDLyhCGo+VjPVaJlm0tAx6Fn0SMB+pvadm0ZeKOZ4FYISsU0LqqexCndxYCq+rxb3wnYMDSaTVrwU6UTNhi8cZPYxU89+HFBDcWYKeqjbIwL2+fWxMTIoiPta38+QR33jp2YXzqKXvt9GojgA4GIZTVEhEIymMXMkW7ypOMJS098Cg7RSUwJg+mVd1BJwjeX8mmrYPPeVDTZ0IfeC6NfyfG73JEjCXvOMpD5dwdxOCixkzu6hjcQGHHnC2pBEoln6seFcq8c+PEN1oWZMZ9Re9W1N3tqxh1eeWXy7BHrAy47gFRSYgE8jbUDgOSds4DBG7KznhUQGN+xyecNYf3KQsTOgBSe9sRiQYNd+d5C/JeMRxtG9W22M4dwhu0REWZf/rpAXy8OPIU43shac7RT+KavNWNYNpCyKeq6ZbacsykbsXGiv6+VKB/RGNYplJDMN5cwkjoyMxtK5OIydySTo3KKlXhwavz4Ajrr5wLHF0uPzqldoplTMQi7j3qSCNcy5XIq38iy1w+nl6QVTxezH136oOusZif63Zwxh4Z2Hq10wFOKlQIZVYnCVmoiVx1QZvzgCj3vdi63axGKO5kjyeov2FRwt97d8/okmJB/IbNJ9Sh2AFewOWfH5hpkBkH7CC+nnyW9ujIb4PVq+o5W5xwSBMrLcxnCYw0bMlgm9nNjFkAe9ZQfq717A++Oz2ENbRDGjzYdnm8zUyHBqz8QvakQUs9CLCrvx3oICebfytINNs9gj0wZUFb9Jfwd71vSoPhmDmZBukBfIZuRY5vs/3OAqrzqMp3HKayOx2qRbhaB8ew2D4YgiZpUw7qw8XJIj8p35bV9dIFX+V3oFIJSCyPNdwJIhpb9FHNpweUXBa6Tj17aHYn4z7OslJPeHRENz3zJm3kXqCTRUN2Sf3OOj9oluI21yzoov+rWJNxuRVdTTRdeJAKJFHOm/AkFr39FpJYjpoFFyeiPkD2MR50hHgep59vknijqlNTt9MXxTXYAJy77XqEOmA84Pe01yAOv3+okm/XywejE1aAieBEoAGfjwO/ip6ECgwi9QH5vXZXLQXLDQNjVLxm9tUOmrABcb20qjb+PMlcjyKVsfB16dta5rnoTjgD7uNT1bv6WlBdg4rxswhMQeHomjGeS59D5xOek0frnvmSWliQgwALIL1Bmus2k+ZDJfrtz3Ul2pECIw5A53fHtJbojeQxbqxsy1gz3Uv8dRDChms03EBvQDdxGXzdvzhMo0wlW5nVICT38+hp6nfhM4k0mcF0BAC46K+kWMNPQskvueuFPtJ+DC/2/Kzw1bBmyns63gRXGvjBy2yIe+9tzmSw5zxwHtYxn0ZawG8ITBL1MTR22J9vIDqYtY74c6tUKZmjERJWogQp3LQHK7zu7cWbAebZ6aWDZXRKcf8UAvHktFKcnjfPuaBDbOAyAvfPA04Uif9G1zFJQP2XlWsgYFuo6bZoBG9DNgCpZAOnPj/LmXXhzRjG6JjzRySK/V6lTpuglfsJCn7hTMB5T5T+yHEsv69RhGeUsrdWwWv3HQm4dpMaU+jxmvcZeojYyBPmTcA4fsqFOJfnCOR+IZZjhGvJmD1aLqQQas2/iBY20EDt9Wfx8fQZL94MXaSSatBMQLi0Qf5gCkb8tvDg56evoq5ZpCO+Su7kOxk11fz8YkUMm808CM/OwqRBjue5YuRH4KZCr3W9HBxv75HoUvu6bGLOAHYi2Jk8oPLoVaEupw31t6Hvt7VVGnj6DHNhA1NWkBo/P9YnZ8IPW/VVK36Wrzzo/LVR8DM6HenwwVXJm385hw62av4riE9w5y0UUv1TahhkdeazcCDtvQK4bhTqS5kassrkQkpUKbLRzCmpQg6gQuNW4DEZ0+nplDEBRy3Gg+GWjIX2f5trlhLFmgVHmfNNCHTGiKoAB7lhGqPEGTKgxmWR7GKcWOrJGWGVFIMrxqaVSrN8OQAuib1mZIear2tfN7/p18tdzakcMoRVH07t+jp3ODsxRu2poiQFNwQX2sMKQSWiBj918J+DFVECem53dBQwiByny/1j/Y1CB0HCsvBjVb4QdCXBdtVYh5TB3ddmgLrsjFZFpyKWzLEdpFDUltLP2speuNGHkypejedC1iK3wcyCnPF43JLLiij5AdjMIPpEmg0vPfaP/UwQhxyeK+ytSafUvZvxgndV12Zv0jGwTH5Uw+qAuOZoEg1ANNFkBhk0Z8PEpg2pIJTfEZRWxGRCQN8zBmKgKIWVKTGaeGe+B9oYGCYqFGvJCIlfvtNk3QlirZfjV4bUiZfRwko2wJeyDV0eN8TFA8saMpmzlv/E8C1tQUGqsts8Q+tsbB9Z3dufUYyf9z/q2lnX/bFPWzc8vWx/+uTv2T/k8M34VVM+LcnaAZnmvs3sd5Dqk1TFgTr+GDS38mLgPJ1cgMB1esb/YW/q74c82P1Rbvzh6WqMgQLyAWaklZ+gl4djRaVEu/ZRF3O+G1MaCXh3WoJE/4UpXX1oHkv6cO1q3Qi7tmcvQ1GB7DRRuoRNya7xR4ZBelV1vZIPPg0vLhFStTHq9MWvatZvdyHHtjiWzICj36fv0pUJQBhkD6bralNFEUZZRhIhcQIX4aEXS23vqTGoTn0MbaoOYU9eqWI2yyaHvj19u79J9uUkcNBjFxoUFENJ8NgxY36Wm85hxmc7SfBdcsCtnY7QeABgzv7WHIe6ozfoRJC04IltRvdmTZ9X2yDlc8xZkLk1qDPiPndS3y8pC1iO01DKjd7pitYBsF/4J+6t6mfPowAaVawuDffAbuZC2UBk1B97lczKvAIbMMna9DxJR/N4FCuw1wtbB7ax2O+EJd9LTfN88fX7Xz/4U41rWctOp9L9wgXQEJbI8zwD7RB8D6A2btEJWySpMNmcM6V6k221SPU1JYyhrXQuvJ53vY2H9Slf50Z2BPS2hd9iqcG/J0XPzAqXhK+QaqLbIQLm5YjDYdWMVl5jtF3AKJqbn+l7zRkoURjcJOkEenZw02X5Qe9uDnUVaqDXJ2EKjzFgS7C1wd4SVYSQGq3tka+mrh9qPjYVyZ2CkYPrj4Qjz1eOAcNW9OFiXnK+PN92MkLNRT5Rx63p/2027vRvLH1cnmsYyJbsBY3tSuMpxEsEwU5xxoi0WsrHoziVt7gRwv7A4DgAkO+/aqhvdv4raAQDc/65fVtgWK/x3AZwkFVOlIe3iKR1ZEXh9f4q2rLV6r6xUBrz+ZnYnAND/S/F+mUDjf1vQ3+NCXKdREJsziND2pfSwkIia/Z5lw97xnHnXzY/D7fqmQ7Vnt/p9f6PmbqWPZIMo3VjJZX4v8604PSyR7WFv9yT7buH8HvO1t3+3Hyx1ZMaJppDlJEmazOp1JT/TuJX7/EEHe1tQ7t35pMGFE+kzaMRm9wlzbVl0yU4nMSnch3sO69ubS1Y8TJLEa92uVhX4mqkl0eLEza34e1wVopBqZKuKDS96htfnMdb9TvO61jJ7yW9dU2ruIt22QjvQKR+VjeuVlwF47/IQprY9LvplQVZA6eDUINbPRdb5XvaLu4nW/+9fyBAW0FyAVFPh2PRcOTpp4LG5eILCImWi00pwSBnqb9QrvAWcMEQ8f5SatKo+aCYYdPAAnaIRt5jkbCn47fUHM36vHkrYLmwbuId/sST/ixNvCzfX89Gt2cXrFfaJQfzFiY7A3LZua522FX+7ymA5GW2qnuMIVtdt2RxNAvcsc9ip7bM/gyDHUE2BmE8NUzGJvXyw+nGEKOJvdUQNYLoVma35a9EN7UTn7QAGJZgxV3Xz/a/Z6aUZz479h9b82TFGZiV6t9FK513SCYSL8I9Xt1yQlhiV8zIK1lnNh2q8jUDLxI81iUEEGyPie5SvKLQOkJC3LV/VeHCFmW4qSC8Nfd5vFHzFrqvGCrMcsXZ3+tn1AkCB8fVMrXfzSdmf4aFjHr2LHHcNulBytQTHrSmIzk1HJntE32c3ABKkVp+dhGtUN7fWD0Kw4xd+KxPEePQX7B71LPPMDkR2ZJ4BML0+I2KUSEsvlVcBv+V5NhDqQTEe52OpZbW8T6HBAtOmR9KqyJ3hQ8bML5zLtf6i7t1yzGvHsmsr+mGa2XW5n3DU9JcNRY3w8+HOjFXh41t+ALtZ58fbOWSpVzeLDi0sXLCfeWH9IFPuQaPA9k3Vx6H5+OMNNdows6rPqCk7y+WVb2qzbeW/JSlZKzvQuTWeE3APDM/LcsRpY1uXRH3Hor5HWBiufrAku87EwzvHKRqJ1KG2pMGln1PVFH8+ZHxIGMbuvFt+v43hTHf/NTgv0LToIFGDBfuJFvoZ5iChkbC0J9CCIZRlydH9BzD7WTKqJ643lalgAftHUyF7JiWjrX7wyjW8CVyUOLJrXLxinxIwJNDXYaiIRCWSbR5wo3uK43u2nSaQYSl6djvjdn+KRJS7cHy25jTm15haP0TEjCcwx6gM61VkMv4iiGlFDm73kaX08B67r5L1DjchPmfiY9shSV+QtsBUKGNVhZt19A3RJQ16EaDAeSHh3lMQN9KvNq12VedzGjactP8o3F1f+qiFTpD52cQBRg9Ix5x2GFQTA78bj4G3KN1Rdv7swSoGUlI3NpVeeqj6EcWNPe/1+mWAVw77q+avcMY52+gGH9vHV/5g/RduSUZz2OZL1fhGQThpqmObTJtNWl+Pl6NsOB70ndMQH90C3mLf0M1/TNTu+uh2ggyL0GkNgN1q5+CV1VyZAqMo9c/OPnbi/ko44F/e7rAEGcYODdIJIbExeuowTzPC3xSg35g4z7w6d4pYgQ+juGczoKLF7RnoCsEbh3NxCd1NnJmshrbmO40gPGt5YnvWLH48tk9HxCXTk8zm9N+VGWuj27dVeovaxtwu41esIbz5Mkf6arnR38Zc6EkOwufBMTd/M4BZN/23IS4iyxKQwRNrwpg+s4MRk1VtINSnaO+GkaZY2zBAo1W5jgkh598EJILpV4xg/YUS/yxjbVWXzzhk1Lpdf0LHOSydyU4uOmK4YcbthYi/Xwxp5bYkeG7Pt3bust37DefQtdec0D+Gu89TZqogWqz/3gErKQt1j+PdPP/tNP73RiUw49xAgfFkmfx9MNmFtL0ADAxieS1mW9vNiWYPOWbgnfEYN4Hth3nUEJO+Baz9tjJbSPAzG+t5iHNK9A3hmepmuZzANlMhdS8lKEYYJOu3HXphTQAwBpeOMqBRd3Li/CruDOm8XatxL8IEEBnsDDJpexYO0BaW6QbDthWH2uodz7nKCAGiuBfzWBSCdvXfirAMQwPfFUcnGeN/FegPnEtjvi/tBtJCEmU5XdvO6cd8rxQlUir5dWgoSmgbEbiMVbKeej61qwd/gChDov3vblanC3/E3mwPi+tNL41onqqybifiq9jcroLLhaCAxDANAHXVzR1NW9omw+vsI4b7y/BfNstWiTPm+19MTTdMQyauVuPk6hsDwyL6ACYboZE55Rnbc6i8FuK7jOMVBIyUnFnBMQm2p01XjNvwP5ymiI/2NR5sPDaJCoqxXD2j9Wmes21hJds6A/lWKwdYarXXtthYttQPS6YhlHh9TmspCD4MKBBEkab42zniD2IX8xeRgLgu6s7zR8poMKbMRpfNiM1sb8PRG1Tau/jCKwCw6X/o5z8ONyVhGNuLCly9JOLYp0PPwmNrjvU9mvZc9ZyIj1Fc8rpdfumz3zMVns+N94fjrZ4Ev5vBWmdRvdxCm3aW717V93gw0IOxc/hMxj6Xx55FBdZZzQzX+XbHneHuuRiFtafG3/qo8Z3+UYWBAN3drW7bhJtMZrwXVlQqGFhce2Ba/QYfIr3IYjppxJC2czFutUg/NhthuXjyhhfjAMb9wdFkcPWbOSIvHTso2EZHnF2MTHaRX3+BS/88SlZM/d+/iM7/q7xASxbAQKq5VJxtIl1tJkr876N7YmTF3KwlEsfbdnjNai1+vqL8r+INZSGc6HiMAhfBp7tPJFZi73h9vz2Haj4EoZ5ufLDWMZ3js6z2h62r7YKpWwgb/l4TnKpbG+PEa0tOn2ynIphbRYkLq1NWE46fyllcG4ukQszEE4eJhpr86iW+K9Ki3FjrPSshyFUlWOWal1dAQXg+dOCDZ4dGXUASeWjG/THI63hUo9gGqI0QA07TXemO7DtsoaykmafMfUO+Q/pncy3RKeGUWQFscqtu5592mdClki6juL2NKeFFLi1VT3OPFPaYyJ92UCwvKpdX0bgc4FpW/cntra7TGULQqKnzdLPWbICXLmFIiwXCO7iFFg0vByc2VIWAc1z4lKQfYM1Di/iLnzlCop240Oz0bkz3gNqiU3/vit+ToJ3MExdI3CtVZbq8fVlOcr/MEQ/gWHEBBe5J6vzcH2dAIBUWLj1b5ORqT9Nt0M6baRln1fWGtRKimK99aJRt8Fusbit9wXINrLCJ7TUg9+vbNR/IhLdX49/50gzQmhoPrlWXtD5qdXd1yEtqPcSKA8e+A+3uD7L1HorwIp2ccXFio+Y6BXa0OuhGZQAb8/fGSHJJmdI84XyxCmA01PAd7EAc+RMwBpxfD7pKPRrk4Pa9OxSjW/XuP2U+X5Ku5AZI9BK1j9eIKEGtNX5awg7ZAMLXhixaXRV/5GXhh5fx+duUSnD6yea+htyTVs9W7Snbn6ouI5MUnZFs7Q6/ojC2nUGVaChBfSyDGVzt+6xnZXg3wzEVbEo63VaVlsU50Xzt7pwPWz+mXNeu2qcI7Lqbsa+tiSu6d5rl3awS1Pw3aa3u2xpY33uyi7EvoeJR86P2k95ngNkzfsFgmYW+1wryjQSomWL5UIk77KhNo4qifgbK/UtmWtZcDab37IBWaUNBCAzCOhHnkIdIR88olt+IuMFpkep6Km/XIdqYzvDY+XyvGwmVPUaZbK/qFr8jzuXboCGdZvbi5ApbXxtqVc7s+yOwhCJm6y68Xh2aGplP2E5Xg7rFymB1sUIUVVI48oixD9eOiDf+LLOqaN/uxNXQet3qRvNycY+xvzNa5ECxVt7eGrntEV/8tg/XesaRATfoZL62je1VfhLsyn1q4t2ZwKhDVSZ9ALuxCl++4tYV9OAyYFY1aEOrdFYFXuOzizAPudroctYoj1SGTwpSY0KUv/Avw6AP9CTohjb9GjBSA7tdM3WhSltDAs4+Uugbza/UBA64tNTwWJV4rX9UvFIIOXoISYxGcfelyeX47bVrqcr5hOt2cOrE3C7IGYLibByqaxUi9Di6sxd+Dw3Oo6wEcpSDCXecd0/sG58P3Z7xDKd3n0b24apWqOe75J4+gx511Rh0tg6r3Bm8Dhpbmomfl2c96tsng2rAyzdKMUovcTqLXH40lu/6FofDTOnnlOifSVQco3G2qy88ZteHR31u55Mv+Ds/CdrN2MUMmqLwryxciA0oOBl2oF/BWaO4L0imx3uoJCUmulwXnYZOckO+tgGPtPTWO7kxbLcPN3grzLzmXucuGUE/uVrAFM9pXFS7H+BNq8yHqy04g3BpSiyTTvcvGSDZZVZ0d0NOdZPbTNAlOxABYuHNsPtHS/CCLHybC5e1b/rvXND9KcNCN5MlDNd4MVTaGR0Y6UgEUaaJB94rRB2tGnhu7IwFKUYh+Y7NHtuJrpH3JjkPO97gYvHndXSc7H6rguqFHCAppPFz6/InFInuccgd+k0HSt2QV3oz3hqx6z2FBzDHphw7u00GGdtbJ776Uce+QrlUOZTc40BlLYXQAXlUeN6iG/MPL+zIkBCml5lf027ukT3TeLntAC46MKppPAB+jeq4PgyL4rcUgIdA2FPR8f+cvHbUv/NzvzkQhLuKfX6h/4JrGShmAV3pe2eHQVPBLS2wG32dZkKyfoVpUKGnplt4/gMo3erpQiw8LIW3HN85v7q9PzOGRyrppRHdgoX4N/Mx/wfn384eHmYaeAdMLK98gSM2cUYUtpaA0vqI5+JBB3uvwssapdrlWGX8X3hezSnGDIK2mAJ4WL/Lq1S7cavQOpF2flY9+q+j45t7VUZuSYuf3v51ln5CylQ1V7S+FD3cZGKmapZwUdbjuiImhWuTeqmUe4uS8ccRmbFP0oul65/ZlzhjzIRHWFW9mHeWrmVKDUy54C0DH9c+DrevTr5wvUSr2Hq2YpMpgmy1u4vmXYg40VBze1M3XDtctLxjaMGVmPE/fHLzr+Bfwb+CfwX/Cv4V/Cv4V/D/gYAXy0oH6te2rZ7cEi1mqG4uPkbxkoR42W1/yv9Aa0R4v2QaSGwVlSPWyykzZsJWCloqQjP3uyGrHIYg2D4A4I2RmIQQk6atfdY/XAWOuei0rXxwKhINIyTDc/peagOM5gTsk8ip5ocpXDVzUTeFKhVTmcHwrN4hZQBgVqNkTn65xzaJM5wEKQfk3hZbE1esB+Cev/iI3/sQ9s02cowHxy2AFfHYCOEdM+VcSMcVFdO4qxziyp9PdOw2BphkHSJBJJ4xN1eOscO3Aw9DKzUMlivmz6BvTx8d1UToUxP9VfKGQxQBb6bIhmQ9qoke5UvkRV8YtvA8HfXUALUq37b4bv8Ax+T3cQvhczMtg6mMXzITF/xQew6r2DxOl4/Q5TZI8UwJVyOPtPUeVuOXWU3rXbfMGrZeNooEievOUBuZrC9U1954lF2Cm+p6pQsFtQhJJUJl6+GLl4C8iPJuJqw2FsdnRGv85WCG/bf8w/eR9hf17DbfUKehaQ5SCADAfWx3ptlz+Ien3/80ehWpOVPUCGEMj1vAsLpCmi06eUG95Jsd5yaikJev7DeaU7lpc8P+3YDBIZJopdw8sckHY/z2cq2XuytpWKu2Q/OnoTV40aKbqrN/UR6sSGfmmp5SUk00XdjWWvs6pS+j2mFkas3kVpfWKHZUd0cyefDKyvtol4oividHu/DPHk8L2J5AW8wizjp3BHTKQrjSYE96mju8wFKVrjl1Vd07oVi+muiNOWB9z7M9VC4TbtN1agNMYLtHg2ulrUMQpnC6vS9xNyka+RV4JCTfoRtLydkP8CwKRS5mLNNqR/VvDRfH/3JKbZbrO3wZ6pBsa9B9vpd2gxQ42eSW2n1HgG7LaEziJchOAsuuOWRFrYfBhsO47FGD8svGNXZzOHu2bog+5dJnnZHeu2OGh0ZeKg3vFnvtxcWPnLc5N/traai+pvqk9/A3Xb59CheEcrjA1sI27Ix7s67SzNcBJNoljlIUQipEIPhrS6xmS+lUCz5X6zigRdNLx007+CAusMR8+sLLFK5KjNxReordJD679YBzl2lmgks0odsBxy+5ub71SoewgWbKzKbsOeIH81Ip2Jyr8R1OvF3PkUBrojWC5XBoUS9Yn7y+jCSKsUsx1zy0AeGGEa/KapCayKYvGV2U9wH0ticeh3HEJSXi0uTKCin76PDJnJy8+s65Q9DjFjD64q5Xr9+Vvgfy5R4IX6ufm36+eCJs7WoqLS1Lgp6BH6xEdFZsypXQPuSfdqfqbWKHDcgfY0bXW4eq/UcS9+JYS54RvTMj3quZfg+5RAmdqCygQrCegE8RUQTy8of8h6H+SmB60lEL2GE5lcD6woNP2Cl27yxTumZxcGjuow8JxbdV1R2luyjz5lyhCbXOhMpG5XxI0xtPrkwJXAfH/kgtRWl7mJNw2ahx1ON8ZRc9txhlIk1nx8orVcms20MurJ1fiAFpkui0kFbAG5DB1UkJhSmm0FotJ8e+idB26ED6ZFdCOyMzoCqvbFBQvsnM9WtJ4iVV6ZKTFOqGNwD1V0OUhs/Qs5OaEochHn285QT4d164AWLfRoAuE5qf6Nl8GPtV1IPqAJLTZKZfxlSXatuuvsqT5Zv9NJZBouHV2bLzwLukR4zRiB3JG2ExRXWYnlPwqhlDdJehdWrmjJKi98ypCgj/oqHOL4PHiWvvgaTMrZ/re0bCjpcfwDVB3IbnkRw72irYNWispismnf/bKWCMy/0MI/Mqrl9K6M4YbpUpfQ99L+6NcyNLff7wxypdE8Sk+qchVoQK9Id+ilqqyO84KfWzfV4u+npV7x1Gtr36TzS43W5iV53jj21TJt8b3rJML9GfuVRx8924YUqoulbvnAvdhx7PwGaHeCQaPCW5JTNBZhuxEz8eL9u4p2RxfCQoxvO9rQWQFJEhWIIaZo4AZ7U7Qn5kdPGhI9oB5N0AbjPSOy5wHZHoQgY4v33d5xJgASy57DRRN/0M+n202fPD0w7R3LsWoqeHp6lfRWn8FpDYOF5hElCAwmp9MHXGBbu6cWccRma0e1O47zRqCRGCRNIfISauD0ehCjCFKPDyLZi4A5/5V1Scft50jgzVNNzvMfBAboNuaGHkoEmO04NabZ+aY2OQ6iK8wa1+ye9qZlBB7nVvUdWQpAyioTDNN1jVuYYerbvp1ayTs4uh1r6cXRuSJHBBRPMHzCUDKCFRKglbajTfaAwb/3rvkL8s4sR9OGvRr1HD9tbgv2L0QwCbdW+pnLWodg961Rcpf5dvSh/U7aWZRBTpnTRPsG+hOIEV1EmgBdYpCyA1WKmyyZBtvkoMpUcQc9aTT2c2KoXQEnIkmc/QWfmcx4oWQmnCxH6fEfEYVTLm1E9Rgl5ii0sOJ97nvz2cFG5kGnXNuObPsmKU/ZXIscncGtKUyZ+DFsAdQESI3wG8qKPAD34K+Bl8z3acGN2eidrpWjgzeeoCQyGGhLLmyP8ZhDsJY+K1kJG7GVeqyoLiYaPYk+XTSC6Epbmhqs4kF3EeQpxVowaeo6DIiZgLFsLWmSJU3x4jdxWH8yRoBuME79vck6TuK16ZrJUpme0HMfCHlV2lN1jMfN2txUWqPFAZ7wDALDq/1Zk5rrAXCXxVyS+523FWVKI+o0ZD+Mzsw/nBKrHCMgiGpzEMGqV9Qwipbw805wWjh8ZcE/spoG6q2cYC/QZHv/W1SJjEE+pLl3Wk70xX8MQNfFiqklmcwLuwjQeTQREwf9izcn0KfWNoQv9hqGZHqMTvpHToxRYpyE8jJVPSVa+xr99E9D2t/HRcUEhfL+LoNjtqUeHzJpP95BxWgQWwwbYC1O/lvO6iEV7WbejSSfXDDSBCmrb8Oasa0ouVGmEO4UZ9iYv7iYs5pzeMiXxjlIwa5gxZXSB+T1OKOHWMuKxBbBB1o8XdFHNxh3n44al7iLXFMw9H4xEujawg1Cm66Asgmyh+5dP3VZQsTU6yymbluXWuRkh0TE9x/M9JG82IeBwH2CooRgH97BLIuesYQXnagPJWonmTm7Lglz1SQuxSSZ9WhLINA7X1ro0WS/y7vfh3pyMqJFbSkShm6Oo4k7bQgutbQNuuT22tt7IEa9aaWVTLR+0oRvshgmblqwxnp02WUUzxdBQ9LIJtIdRnfB11tAEJLM7/sfzRR2gBer0C/VH8h6rkjyhPbk7xRkyjcLNma6cqPDs7ffjPhmvA87M7r9sHLnlsZvL8KRZCHIT4c7HGLPab2XbGQhsRMwqNtprZizOsIWnc7IkV/JD3134WuITychp67/4wFAvBUvDu0f0U5RdIpLaUw9zk0N8NqIrfqhJABZ44sQtC4BKmlIlX29YXKR1o4XLhivqoaccGSOPUTgByZqvAW5Em7gk+gNvYfNHfW/mQi0XdkUz5bE45fZKwiZtsylaB13yAasJIm9+U38Zmvw7hsinWzhdpfk8RrM+55E8PIO8CaA8YUj24H04+DDVryYXwzFYP4WZMlkyavOz80UnrcxjySdLleGVznSiiZEJ1c4KW/tNavY9U4INu58Gi+6wfxIi+iJmdIgO79afs0htBMv8wLGF0LV7RgZSzcDPJ6n4ArzjeEn3SUzh3S/TueHs4bV7gQRR4DNwztmLztl6ymksoxux6l3D/BUbR7ow0OcZQ37qTcrURrvwN/ZtJGdhyP1JN+L1XlTxfFuB7sY1RG0nLl2pb6MaznecJ8NVRS9HgJ3DSNFh/a85c/XRhl9qBmQB9mYfSa4V7AIBwofym/BGw4sTzSauPbPdIa/do40eMBFAUNvGx0cXZ75Ma1avxwj/Mqr+b0vAR9TgFczaY0k3KY7OVEmCpz43wdrwx6hAA0ILgRnq3Wp78M0au9bwLhjIdeelQdxjQ0GA2Jts6zydh6T1QMoqWjE5nu3jnZcjK9zeSs/9rLU/w4yOuKcmuAMhZ9dmtf1KgD+0CAJKtl7f+ZUGyAArW2bX2t3ZuNS1tbd/Sh6FGzxPAZ2UtbxJzOuljD9UFAf3VEYp6Wzom04HjLUEECRSiL90Pemr/0KzY0nJLu+V3dt/W3LiX8l9QSwMEFAACAAgAvFVpRteZEilfAAAAagAAABsAAAB1bml2ZXJzYWwvdW5pdmVyc2FsLnBuZy54bWwtjFsKgCAQAP+D7iB7gE1NrYXMyyQp9MKkx+2LaP5mPqZz1zyxw6c9rosFgRxcXxbdlvwR/cmutwmU/APYbaEmFPrXMw45WDCNQJJaGd0CCz6OIVvQvEZSihMpqN7lA1BLAQIAABQAAgAIALtVaUbO8+LqUwQAAA0QAAAdAAAAAAAAAAEAAAAAAAAAAAB1bml2ZXJzYWwvY29tbW9uX21lc3NhZ2VzLmxuZ1BLAQIAABQAAgAIALtVaUYl32KDvQQAAMsWAAAnAAAAAAAAAAEAAAAAAI4EAAB1bml2ZXJzYWwvZmxhc2hfcHVibGlzaGluZ19zZXR0aW5ncy54bWxQSwECAAAUAAIACAC7VWlGSEisH7ECAABRCgAAIQAAAAAAAAABAAAAAACQCQAAdW5pdmVyc2FsL2ZsYXNoX3NraW5fc2V0dGluZ3MueG1sUEsBAgAAFAACAAgAu1VpRkFYdiORBAAA3BUAACYAAAAAAAAAAQAAAAAAgAwAAHVuaXZlcnNhbC9odG1sX3B1Ymxpc2hpbmdfc2V0dGluZ3MueG1sUEsBAgAAFAACAAgAu1VpRpJGsJmpAQAAQwYAAB8AAAAAAAAAAQAAAAAAVREAAHVuaXZlcnNhbC9odG1sX3NraW5fc2V0dGluZ3MuanNQSwECAAAUAAIACAC7VWlGGtrqO6oAAAAfAQAAGgAAAAAAAAABAAAAAAA7EwAAdW5pdmVyc2FsL2kxOG5fcHJlc2V0cy54bWxQSwECAAAUAAIACAC7VWlG9YvaeWYAAABoAAAAHAAAAAAAAAABAAAAAAAdFAAAdW5pdmVyc2FsL2xvY2FsX3NldHRpbmdzLnhtbFBLAQIAABQAAgAIADMDgUTOggk37AIAAIgIAAAUAAAAAAAAAAEAAAAAAL0UAAB1bml2ZXJzYWwvcGxheWVyLnhtbFBLAQIAABQAAgAIALtVaUaYCckyjgoAABRaAAApAAAAAAAAAAEAAAAAANsXAAB1bml2ZXJzYWwvc2tpbl9jdXN0b21pemF0aW9uX3NldHRpbmdzLnhtbFBLAQIAABQAAgAIALxVaUaKmlIXtiUAAIUyAAAXAAAAAAAAAAAAAAAAALAiAAB1bml2ZXJzYWwvdW5pdmVyc2FsLnBuZ1BLAQIAABQAAgAIALxVaUbXmRIpXwAAAGoAAAAbAAAAAAAAAAEAAAAAAJtIAAB1bml2ZXJzYWwvdW5pdmVyc2FsLnBuZy54bWxQSwUGAAAAAAsACwBJAwAAM0kAAAAA"/>
  <p:tag name="ISPRING_OUTPUT_FOLDER" val="C:\Users\Danny\Dropbox\Website\M9P"/>
  <p:tag name="ISPRING_PRESENTATION_TITLE" val="Section 7.5 Reflections and Line Symmetry"/>
  <p:tag name="ISPRING_RESOURCE_PATHS_HASH_PRESENTER" val="398a623f1f3f2d338b57a68affda5a5f050332f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>
    <a:spDef>
      <a:spPr>
        <a:solidFill>
          <a:srgbClr val="00B0F0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645</TotalTime>
  <Words>546</Words>
  <Application>Microsoft Office PowerPoint</Application>
  <PresentationFormat>On-screen Show (4:3)</PresentationFormat>
  <Paragraphs>171</Paragraphs>
  <Slides>11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</vt:lpstr>
      <vt:lpstr>Calibri</vt:lpstr>
      <vt:lpstr>Century Schoolbook</vt:lpstr>
      <vt:lpstr>Courier New</vt:lpstr>
      <vt:lpstr>Symbol</vt:lpstr>
      <vt:lpstr>Times New Roman</vt:lpstr>
      <vt:lpstr>Wingdings</vt:lpstr>
      <vt:lpstr>Wingdings 2</vt:lpstr>
      <vt:lpstr>Oriel</vt:lpstr>
      <vt:lpstr>Equation</vt:lpstr>
      <vt:lpstr>Section 7.5 Reflections and Line Symmetry</vt:lpstr>
      <vt:lpstr>Reflections</vt:lpstr>
      <vt:lpstr>Line of Symmetry</vt:lpstr>
      <vt:lpstr>Examples of Symmetry in Art</vt:lpstr>
      <vt:lpstr>Ex: Draw the lines of symmetry for each of the following shapes</vt:lpstr>
      <vt:lpstr>Ex: Graph each image over the line of symmetry.</vt:lpstr>
      <vt:lpstr>III) Types of Reflections</vt:lpstr>
      <vt:lpstr>Ex: Given following diagram, draw the image after the reflection over the x-axis.  Label the coordinates of the image: </vt:lpstr>
      <vt:lpstr>Ex: Given following diagram, draw the image after the reflection over the line x=1.  Label the coordinates of the image: </vt:lpstr>
      <vt:lpstr>Ex: Given following diagram, draw the image after the reflection over the line y=x.  Label the coordinates of the image: </vt:lpstr>
      <vt:lpstr>Homework: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7.5 Reflections and Line Symmetry</dc:title>
  <dc:creator>Danny Young</dc:creator>
  <cp:lastModifiedBy>Danny Young</cp:lastModifiedBy>
  <cp:revision>71</cp:revision>
  <dcterms:created xsi:type="dcterms:W3CDTF">2012-02-17T06:15:32Z</dcterms:created>
  <dcterms:modified xsi:type="dcterms:W3CDTF">2015-03-14T16:59:07Z</dcterms:modified>
</cp:coreProperties>
</file>